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9"/>
  </p:notesMasterIdLst>
  <p:handoutMasterIdLst>
    <p:handoutMasterId r:id="rId20"/>
  </p:handoutMasterIdLst>
  <p:sldIdLst>
    <p:sldId id="1627" r:id="rId5"/>
    <p:sldId id="1778" r:id="rId6"/>
    <p:sldId id="1684" r:id="rId7"/>
    <p:sldId id="1798" r:id="rId8"/>
    <p:sldId id="1869" r:id="rId9"/>
    <p:sldId id="1861" r:id="rId10"/>
    <p:sldId id="1873" r:id="rId11"/>
    <p:sldId id="1864" r:id="rId12"/>
    <p:sldId id="1865" r:id="rId13"/>
    <p:sldId id="1867" r:id="rId14"/>
    <p:sldId id="1866" r:id="rId15"/>
    <p:sldId id="1801" r:id="rId16"/>
    <p:sldId id="1895" r:id="rId17"/>
    <p:sldId id="179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00"/>
    <a:srgbClr val="243A5E"/>
    <a:srgbClr val="4BCBEE"/>
    <a:srgbClr val="1392B4"/>
    <a:srgbClr val="0B556A"/>
    <a:srgbClr val="59B4D9"/>
    <a:srgbClr val="EBEBEB"/>
    <a:srgbClr val="FFFFFF"/>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43" autoAdjust="0"/>
    <p:restoredTop sz="94884" autoAdjust="0"/>
  </p:normalViewPr>
  <p:slideViewPr>
    <p:cSldViewPr snapToGrid="0">
      <p:cViewPr varScale="1">
        <p:scale>
          <a:sx n="81" d="100"/>
          <a:sy n="81" d="100"/>
        </p:scale>
        <p:origin x="45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6/27/2022 7:03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6/27/2022 7:03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14</a:t>
            </a:fld>
            <a:endParaRPr lang="en-US"/>
          </a:p>
        </p:txBody>
      </p:sp>
    </p:spTree>
    <p:extLst>
      <p:ext uri="{BB962C8B-B14F-4D97-AF65-F5344CB8AC3E}">
        <p14:creationId xmlns:p14="http://schemas.microsoft.com/office/powerpoint/2010/main" val="171326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6/27/2022 7:03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71460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196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6/27/2022 7:03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4278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lab is very similar to the previous one. If you are short on time, you may want to skip this lab or suggest students try it for themselves later.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6/27/2022 7:03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4278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13</a:t>
            </a:fld>
            <a:endParaRPr lang="en-US"/>
          </a:p>
        </p:txBody>
      </p:sp>
    </p:spTree>
    <p:extLst>
      <p:ext uri="{BB962C8B-B14F-4D97-AF65-F5344CB8AC3E}">
        <p14:creationId xmlns:p14="http://schemas.microsoft.com/office/powerpoint/2010/main" val="341981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6DBB60A6-4F30-44C8-AA64-6CF2E695E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12" y="499153"/>
            <a:ext cx="2351988" cy="33501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8937840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userDrawn="1"/>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03" r:id="rId5"/>
    <p:sldLayoutId id="2147484562" r:id="rId6"/>
    <p:sldLayoutId id="2147484680" r:id="rId7"/>
    <p:sldLayoutId id="2147484610" r:id="rId8"/>
    <p:sldLayoutId id="2147484684" r:id="rId9"/>
    <p:sldLayoutId id="2147484670" r:id="rId10"/>
    <p:sldLayoutId id="2147484671" r:id="rId11"/>
    <p:sldLayoutId id="2147484682" r:id="rId12"/>
    <p:sldLayoutId id="2147484677" r:id="rId13"/>
    <p:sldLayoutId id="2147484691" r:id="rId14"/>
    <p:sldLayoutId id="2147484692" r:id="rId15"/>
    <p:sldLayoutId id="2147484693" r:id="rId16"/>
    <p:sldLayoutId id="2147484694" r:id="rId17"/>
    <p:sldLayoutId id="2147484695" r:id="rId18"/>
    <p:sldLayoutId id="2147484560" r:id="rId19"/>
    <p:sldLayoutId id="2147484580" r:id="rId20"/>
    <p:sldLayoutId id="2147484566" r:id="rId21"/>
    <p:sldLayoutId id="2147484696" r:id="rId22"/>
    <p:sldLayoutId id="2147484697" r:id="rId23"/>
    <p:sldLayoutId id="2147484675" r:id="rId24"/>
    <p:sldLayoutId id="2147484676" r:id="rId25"/>
    <p:sldLayoutId id="2147484568" r:id="rId26"/>
    <p:sldLayoutId id="2147484570" r:id="rId27"/>
    <p:sldLayoutId id="2147484571" r:id="rId28"/>
    <p:sldLayoutId id="2147484572" r:id="rId29"/>
    <p:sldLayoutId id="2147484688" r:id="rId30"/>
    <p:sldLayoutId id="2147484689" r:id="rId31"/>
    <p:sldLayoutId id="2147484690" r:id="rId32"/>
    <p:sldLayoutId id="2147484683" r:id="rId33"/>
    <p:sldLayoutId id="2147484685" r:id="rId34"/>
    <p:sldLayoutId id="2147484673" r:id="rId35"/>
    <p:sldLayoutId id="2147484678" r:id="rId36"/>
    <p:sldLayoutId id="2147484679" r:id="rId37"/>
    <p:sldLayoutId id="2147484686" r:id="rId38"/>
    <p:sldLayoutId id="2147484674" r:id="rId39"/>
    <p:sldLayoutId id="2147484702" r:id="rId40"/>
    <p:sldLayoutId id="2147484701" r:id="rId41"/>
    <p:sldLayoutId id="2147484699" r:id="rId42"/>
    <p:sldLayoutId id="2147484700" r:id="rId43"/>
    <p:sldLayoutId id="2147484698" r:id="rId4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984740"/>
            <a:ext cx="6011449" cy="2173134"/>
          </a:xfrm>
        </p:spPr>
        <p:txBody>
          <a:bodyPr/>
          <a:lstStyle/>
          <a:p>
            <a:r>
              <a:rPr lang="en-US" dirty="0">
                <a:solidFill>
                  <a:schemeClr val="tx1"/>
                </a:solidFill>
              </a:rPr>
              <a:t>Module 9:</a:t>
            </a:r>
            <a:br>
              <a:rPr lang="en-US" dirty="0">
                <a:solidFill>
                  <a:schemeClr val="tx1"/>
                </a:solidFill>
              </a:rPr>
            </a:br>
            <a:r>
              <a:rPr lang="en-US" dirty="0">
                <a:solidFill>
                  <a:schemeClr val="tx1"/>
                </a:solidFill>
              </a:rPr>
              <a:t>Developing Custom Vision Solutions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CED6-3A32-49F2-AB66-BF9BE8C24A4A}"/>
              </a:ext>
            </a:extLst>
          </p:cNvPr>
          <p:cNvSpPr>
            <a:spLocks noGrp="1"/>
          </p:cNvSpPr>
          <p:nvPr>
            <p:ph type="title"/>
          </p:nvPr>
        </p:nvSpPr>
        <p:spPr/>
        <p:txBody>
          <a:bodyPr/>
          <a:lstStyle/>
          <a:p>
            <a:r>
              <a:rPr lang="en-US" dirty="0"/>
              <a:t>Training an Object Detector</a:t>
            </a:r>
          </a:p>
        </p:txBody>
      </p:sp>
      <p:pic>
        <p:nvPicPr>
          <p:cNvPr id="5" name="Picture 4">
            <a:extLst>
              <a:ext uri="{FF2B5EF4-FFF2-40B4-BE49-F238E27FC236}">
                <a16:creationId xmlns:a16="http://schemas.microsoft.com/office/drawing/2014/main" id="{4795A732-4722-4849-9ED4-81AE4C127E63}"/>
              </a:ext>
            </a:extLst>
          </p:cNvPr>
          <p:cNvPicPr>
            <a:picLocks noChangeAspect="1"/>
          </p:cNvPicPr>
          <p:nvPr/>
        </p:nvPicPr>
        <p:blipFill>
          <a:blip r:embed="rId2"/>
          <a:stretch>
            <a:fillRect/>
          </a:stretch>
        </p:blipFill>
        <p:spPr>
          <a:xfrm>
            <a:off x="234036" y="2102571"/>
            <a:ext cx="5440501" cy="4027193"/>
          </a:xfrm>
          <a:prstGeom prst="rect">
            <a:avLst/>
          </a:prstGeom>
        </p:spPr>
      </p:pic>
      <p:sp>
        <p:nvSpPr>
          <p:cNvPr id="6" name="Rectangle 5">
            <a:extLst>
              <a:ext uri="{FF2B5EF4-FFF2-40B4-BE49-F238E27FC236}">
                <a16:creationId xmlns:a16="http://schemas.microsoft.com/office/drawing/2014/main" id="{2D6E6623-2EFA-489C-84B6-770E5937C07E}"/>
              </a:ext>
            </a:extLst>
          </p:cNvPr>
          <p:cNvSpPr/>
          <p:nvPr/>
        </p:nvSpPr>
        <p:spPr bwMode="auto">
          <a:xfrm>
            <a:off x="5959117" y="2133612"/>
            <a:ext cx="6096000" cy="413030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913172F7-9C13-4751-8DFE-18C4D3BB096A}"/>
              </a:ext>
            </a:extLst>
          </p:cNvPr>
          <p:cNvSpPr>
            <a:spLocks noGrp="1"/>
          </p:cNvSpPr>
          <p:nvPr>
            <p:ph sz="quarter" idx="10"/>
          </p:nvPr>
        </p:nvSpPr>
        <p:spPr>
          <a:xfrm>
            <a:off x="241603" y="1456897"/>
            <a:ext cx="4081719" cy="553998"/>
          </a:xfrm>
        </p:spPr>
        <p:txBody>
          <a:bodyPr/>
          <a:lstStyle/>
          <a:p>
            <a:r>
              <a:rPr lang="en-US" dirty="0"/>
              <a:t>Use the Custom Vision Portal</a:t>
            </a:r>
          </a:p>
        </p:txBody>
      </p:sp>
      <p:sp>
        <p:nvSpPr>
          <p:cNvPr id="8" name="Content Placeholder 2">
            <a:extLst>
              <a:ext uri="{FF2B5EF4-FFF2-40B4-BE49-F238E27FC236}">
                <a16:creationId xmlns:a16="http://schemas.microsoft.com/office/drawing/2014/main" id="{A8D9CFE3-8486-4FB8-AA4E-E7B23C9B0CDE}"/>
              </a:ext>
            </a:extLst>
          </p:cNvPr>
          <p:cNvSpPr txBox="1">
            <a:spLocks/>
          </p:cNvSpPr>
          <p:nvPr/>
        </p:nvSpPr>
        <p:spPr>
          <a:xfrm>
            <a:off x="5959117" y="1456897"/>
            <a:ext cx="4925851"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API / SDK</a:t>
            </a:r>
          </a:p>
        </p:txBody>
      </p:sp>
      <p:sp>
        <p:nvSpPr>
          <p:cNvPr id="14" name="TextBox 13">
            <a:extLst>
              <a:ext uri="{FF2B5EF4-FFF2-40B4-BE49-F238E27FC236}">
                <a16:creationId xmlns:a16="http://schemas.microsoft.com/office/drawing/2014/main" id="{7AA9BDAC-EEB9-40B9-8947-1F4EA9B075D8}"/>
              </a:ext>
            </a:extLst>
          </p:cNvPr>
          <p:cNvSpPr txBox="1"/>
          <p:nvPr/>
        </p:nvSpPr>
        <p:spPr>
          <a:xfrm>
            <a:off x="5959117" y="2133612"/>
            <a:ext cx="5998847" cy="3046988"/>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REST API or SDK for your preferred language</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9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Create a project, or retrieve an existing one</a:t>
            </a:r>
          </a:p>
          <a:p>
            <a:pPr marL="457200" marR="0" lvl="0" indent="-457200" algn="l" defTabSz="914367" rtl="0" eaLnBrk="1" fontAlgn="auto" latinLnBrk="0" hangingPunct="1">
              <a:lnSpc>
                <a:spcPct val="9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Create or retrieve class tags</a:t>
            </a:r>
          </a:p>
          <a:p>
            <a:pPr marL="457200" marR="0" lvl="0" indent="-457200" algn="l" defTabSz="914367" rtl="0" eaLnBrk="1" fontAlgn="auto" latinLnBrk="0" hangingPunct="1">
              <a:lnSpc>
                <a:spcPct val="90000"/>
              </a:lnSpc>
              <a:spcBef>
                <a:spcPts val="0"/>
              </a:spcBef>
              <a:spcAft>
                <a:spcPts val="600"/>
              </a:spcAft>
              <a:buClrTx/>
              <a:buSzTx/>
              <a:buFontTx/>
              <a:buAutoNum type="arabicPeriod"/>
              <a:tabLst/>
              <a:defRPr/>
            </a:pPr>
            <a:r>
              <a:rPr lang="en-US" sz="2000" dirty="0">
                <a:gradFill>
                  <a:gsLst>
                    <a:gs pos="2917">
                      <a:srgbClr val="000000"/>
                    </a:gs>
                    <a:gs pos="30000">
                      <a:srgbClr val="000000"/>
                    </a:gs>
                  </a:gsLst>
                  <a:lin ang="5400000" scaled="0"/>
                </a:gradFill>
                <a:latin typeface="Segoe UI"/>
              </a:rPr>
              <a:t>For each image, create a list of </a:t>
            </a:r>
            <a:r>
              <a:rPr lang="en-US" sz="2000" i="1" dirty="0">
                <a:gradFill>
                  <a:gsLst>
                    <a:gs pos="2917">
                      <a:srgbClr val="000000"/>
                    </a:gs>
                    <a:gs pos="30000">
                      <a:srgbClr val="000000"/>
                    </a:gs>
                  </a:gsLst>
                  <a:lin ang="5400000" scaled="0"/>
                </a:gradFill>
                <a:latin typeface="Segoe UI"/>
              </a:rPr>
              <a:t>regions </a:t>
            </a:r>
            <a:r>
              <a:rPr lang="en-US" sz="2000" dirty="0">
                <a:gradFill>
                  <a:gsLst>
                    <a:gs pos="2917">
                      <a:srgbClr val="000000"/>
                    </a:gs>
                    <a:gs pos="30000">
                      <a:srgbClr val="000000"/>
                    </a:gs>
                  </a:gsLst>
                  <a:lin ang="5400000" scaled="0"/>
                </a:gradFill>
                <a:latin typeface="Segoe UI"/>
              </a:rPr>
              <a:t>(bounding boxes) with corresponding tags for the objects in the image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9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Upload tagged images</a:t>
            </a:r>
          </a:p>
          <a:p>
            <a:pPr marL="457200" marR="0" lvl="0" indent="-457200" algn="l" defTabSz="914367" rtl="0" eaLnBrk="1" fontAlgn="auto" latinLnBrk="0" hangingPunct="1">
              <a:lnSpc>
                <a:spcPct val="90000"/>
              </a:lnSpc>
              <a:spcBef>
                <a:spcPts val="0"/>
              </a:spcBef>
              <a:spcAft>
                <a:spcPts val="600"/>
              </a:spcAft>
              <a:buClrTx/>
              <a:buSzTx/>
              <a:buFontTx/>
              <a:buAutoNum type="arabicPeriod"/>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Train the model</a:t>
            </a:r>
          </a:p>
        </p:txBody>
      </p:sp>
    </p:spTree>
    <p:extLst>
      <p:ext uri="{BB962C8B-B14F-4D97-AF65-F5344CB8AC3E}">
        <p14:creationId xmlns:p14="http://schemas.microsoft.com/office/powerpoint/2010/main" val="4924915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Labeling Images</a:t>
            </a:r>
          </a:p>
        </p:txBody>
      </p:sp>
      <p:sp>
        <p:nvSpPr>
          <p:cNvPr id="3" name="Content Placeholder 2">
            <a:extLst>
              <a:ext uri="{FF2B5EF4-FFF2-40B4-BE49-F238E27FC236}">
                <a16:creationId xmlns:a16="http://schemas.microsoft.com/office/drawing/2014/main" id="{B4A315D9-9ACE-4BC6-8799-C85D01E87EE3}"/>
              </a:ext>
            </a:extLst>
          </p:cNvPr>
          <p:cNvSpPr>
            <a:spLocks noGrp="1"/>
          </p:cNvSpPr>
          <p:nvPr>
            <p:ph sz="quarter" idx="10"/>
          </p:nvPr>
        </p:nvSpPr>
        <p:spPr>
          <a:xfrm>
            <a:off x="381912" y="1682384"/>
            <a:ext cx="3894413" cy="4508927"/>
          </a:xfrm>
        </p:spPr>
        <p:txBody>
          <a:bodyPr/>
          <a:lstStyle/>
          <a:p>
            <a:pPr marL="342900" indent="-342900">
              <a:buFont typeface="Arial" panose="020B0604020202020204" pitchFamily="34" charset="0"/>
              <a:buChar char="•"/>
            </a:pPr>
            <a:r>
              <a:rPr lang="en-US" dirty="0"/>
              <a:t>Easiest option is to tag images interactively in the Custom Vision portal</a:t>
            </a:r>
          </a:p>
          <a:p>
            <a:pPr marL="569913" lvl="1" indent="-342900">
              <a:buFont typeface="Arial" panose="020B0604020202020204" pitchFamily="34" charset="0"/>
              <a:buChar char="•"/>
            </a:pPr>
            <a:r>
              <a:rPr lang="en-US" dirty="0"/>
              <a:t>The portal supports </a:t>
            </a:r>
            <a:r>
              <a:rPr lang="en-US" i="1" dirty="0"/>
              <a:t>smart labeling</a:t>
            </a:r>
            <a:r>
              <a:rPr lang="en-US" dirty="0"/>
              <a:t>, after an initial model is trained</a:t>
            </a:r>
          </a:p>
          <a:p>
            <a:pPr marL="344488" indent="-342900">
              <a:buFont typeface="Arial" panose="020B0604020202020204" pitchFamily="34" charset="0"/>
              <a:buChar char="•"/>
            </a:pPr>
            <a:r>
              <a:rPr lang="en-US" dirty="0"/>
              <a:t>Other tagging tools exist</a:t>
            </a:r>
          </a:p>
          <a:p>
            <a:pPr marL="569913" lvl="1" indent="-342900">
              <a:buFont typeface="Arial" panose="020B0604020202020204" pitchFamily="34" charset="0"/>
              <a:buChar char="•"/>
            </a:pPr>
            <a:r>
              <a:rPr lang="en-US" dirty="0"/>
              <a:t>Need to export in correct format for Custom Vision – coordinates and measurements are proportional to image size</a:t>
            </a:r>
          </a:p>
        </p:txBody>
      </p:sp>
      <p:pic>
        <p:nvPicPr>
          <p:cNvPr id="7" name="Picture 6" descr="A banana and an apple&#10;&#10;Description automatically generated with low confidence">
            <a:extLst>
              <a:ext uri="{FF2B5EF4-FFF2-40B4-BE49-F238E27FC236}">
                <a16:creationId xmlns:a16="http://schemas.microsoft.com/office/drawing/2014/main" id="{7EDADFC2-8EB8-40B4-8FFD-AC6C1A174086}"/>
              </a:ext>
            </a:extLst>
          </p:cNvPr>
          <p:cNvPicPr>
            <a:picLocks noChangeAspect="1"/>
          </p:cNvPicPr>
          <p:nvPr/>
        </p:nvPicPr>
        <p:blipFill>
          <a:blip r:embed="rId2"/>
          <a:stretch>
            <a:fillRect/>
          </a:stretch>
        </p:blipFill>
        <p:spPr>
          <a:xfrm>
            <a:off x="4429638" y="2146375"/>
            <a:ext cx="4442414" cy="3331811"/>
          </a:xfrm>
          <a:prstGeom prst="rect">
            <a:avLst/>
          </a:prstGeom>
        </p:spPr>
      </p:pic>
      <p:sp>
        <p:nvSpPr>
          <p:cNvPr id="9" name="TextBox 8">
            <a:extLst>
              <a:ext uri="{FF2B5EF4-FFF2-40B4-BE49-F238E27FC236}">
                <a16:creationId xmlns:a16="http://schemas.microsoft.com/office/drawing/2014/main" id="{05B54B8E-BFB8-4FE8-9B44-4D18C1F00AF5}"/>
              </a:ext>
            </a:extLst>
          </p:cNvPr>
          <p:cNvSpPr txBox="1"/>
          <p:nvPr/>
        </p:nvSpPr>
        <p:spPr>
          <a:xfrm>
            <a:off x="8923612" y="1686436"/>
            <a:ext cx="3894413" cy="4438138"/>
          </a:xfrm>
          <a:prstGeom prst="rect">
            <a:avLst/>
          </a:prstGeom>
          <a:noFill/>
        </p:spPr>
        <p:txBody>
          <a:bodyPr wrap="square">
            <a:spAutoFit/>
          </a:bodyPr>
          <a:lstStyle/>
          <a:p>
            <a:r>
              <a:rPr lang="en-US" b="0" dirty="0">
                <a:effectLst/>
                <a:latin typeface="Consolas" panose="020B0609020204030204" pitchFamily="49" charset="0"/>
              </a:rPr>
              <a:t>"tags": [</a:t>
            </a:r>
          </a:p>
          <a:p>
            <a:r>
              <a:rPr lang="en-US" b="0" dirty="0">
                <a:effectLst/>
                <a:latin typeface="Consolas" panose="020B0609020204030204" pitchFamily="49" charset="0"/>
              </a:rPr>
              <a:t> {</a:t>
            </a:r>
          </a:p>
          <a:p>
            <a:r>
              <a:rPr lang="en-US" b="0" dirty="0">
                <a:effectLst/>
                <a:latin typeface="Consolas" panose="020B0609020204030204" pitchFamily="49" charset="0"/>
              </a:rPr>
              <a:t>    "tag": "apple",</a:t>
            </a:r>
          </a:p>
          <a:p>
            <a:r>
              <a:rPr lang="en-US" b="0" dirty="0">
                <a:effectLst/>
                <a:latin typeface="Consolas" panose="020B0609020204030204" pitchFamily="49" charset="0"/>
              </a:rPr>
              <a:t>    "left": 0.446089834,</a:t>
            </a:r>
          </a:p>
          <a:p>
            <a:r>
              <a:rPr lang="en-US" b="0" dirty="0">
                <a:effectLst/>
                <a:latin typeface="Consolas" panose="020B0609020204030204" pitchFamily="49" charset="0"/>
              </a:rPr>
              <a:t>    "top": 0.158026949,</a:t>
            </a:r>
          </a:p>
          <a:p>
            <a:r>
              <a:rPr lang="en-US" b="0" dirty="0">
                <a:effectLst/>
                <a:latin typeface="Consolas" panose="020B0609020204030204" pitchFamily="49" charset="0"/>
              </a:rPr>
              <a:t>    "width": 0.2905319,</a:t>
            </a:r>
          </a:p>
          <a:p>
            <a:r>
              <a:rPr lang="en-US" b="0" dirty="0">
                <a:effectLst/>
                <a:latin typeface="Consolas" panose="020B0609020204030204" pitchFamily="49" charset="0"/>
              </a:rPr>
              <a:t>    "height": 0.368484139</a:t>
            </a:r>
          </a:p>
          <a:p>
            <a:r>
              <a:rPr lang="en-US" b="0" dirty="0">
                <a:effectLst/>
                <a:latin typeface="Consolas" panose="020B0609020204030204" pitchFamily="49" charset="0"/>
              </a:rPr>
              <a:t>  }</a:t>
            </a:r>
            <a:r>
              <a:rPr lang="en-US" dirty="0">
                <a:latin typeface="Consolas" panose="020B0609020204030204" pitchFamily="49" charset="0"/>
              </a:rPr>
              <a:t>,</a:t>
            </a:r>
            <a:endParaRPr lang="en-US" b="0" dirty="0">
              <a:effectLst/>
              <a:latin typeface="Consolas" panose="020B0609020204030204" pitchFamily="49" charset="0"/>
            </a:endParaRPr>
          </a:p>
          <a:p>
            <a:r>
              <a:rPr lang="en-US" b="0" dirty="0">
                <a:effectLst/>
                <a:latin typeface="Consolas" panose="020B0609020204030204" pitchFamily="49" charset="0"/>
              </a:rPr>
              <a:t>  {</a:t>
            </a:r>
          </a:p>
          <a:p>
            <a:r>
              <a:rPr lang="en-US" b="0" dirty="0">
                <a:effectLst/>
                <a:latin typeface="Consolas" panose="020B0609020204030204" pitchFamily="49" charset="0"/>
              </a:rPr>
              <a:t>    "tag": "banana",</a:t>
            </a:r>
          </a:p>
          <a:p>
            <a:r>
              <a:rPr lang="en-US" b="0" dirty="0">
                <a:effectLst/>
                <a:latin typeface="Consolas" panose="020B0609020204030204" pitchFamily="49" charset="0"/>
              </a:rPr>
              <a:t>    "left": 0.137872428,</a:t>
            </a:r>
          </a:p>
          <a:p>
            <a:r>
              <a:rPr lang="en-US" b="0" dirty="0">
                <a:effectLst/>
                <a:latin typeface="Consolas" panose="020B0609020204030204" pitchFamily="49" charset="0"/>
              </a:rPr>
              <a:t>    "top": 0.3037218,</a:t>
            </a:r>
          </a:p>
          <a:p>
            <a:r>
              <a:rPr lang="en-US" b="0" dirty="0">
                <a:effectLst/>
                <a:latin typeface="Consolas" panose="020B0609020204030204" pitchFamily="49" charset="0"/>
              </a:rPr>
              <a:t>    "width": 0.6171047,</a:t>
            </a:r>
          </a:p>
          <a:p>
            <a:r>
              <a:rPr lang="en-US" b="0" dirty="0">
                <a:effectLst/>
                <a:latin typeface="Consolas" panose="020B0609020204030204" pitchFamily="49" charset="0"/>
              </a:rPr>
              <a:t>    "height": 0.6428385</a:t>
            </a:r>
          </a:p>
          <a:p>
            <a:r>
              <a:rPr lang="en-US" b="0" dirty="0">
                <a:effectLst/>
                <a:latin typeface="Consolas" panose="020B0609020204030204" pitchFamily="49" charset="0"/>
              </a:rPr>
              <a:t>  }</a:t>
            </a:r>
          </a:p>
          <a:p>
            <a:r>
              <a:rPr lang="en-US" b="0" dirty="0">
                <a:effectLst/>
                <a:latin typeface="Consolas" panose="020B0609020204030204" pitchFamily="49" charset="0"/>
              </a:rPr>
              <a:t>]</a:t>
            </a:r>
          </a:p>
        </p:txBody>
      </p:sp>
      <p:sp>
        <p:nvSpPr>
          <p:cNvPr id="10" name="Rectangle 9">
            <a:extLst>
              <a:ext uri="{FF2B5EF4-FFF2-40B4-BE49-F238E27FC236}">
                <a16:creationId xmlns:a16="http://schemas.microsoft.com/office/drawing/2014/main" id="{F1CDCA35-1C9D-4B70-92FA-F63B238DE7AA}"/>
              </a:ext>
            </a:extLst>
          </p:cNvPr>
          <p:cNvSpPr/>
          <p:nvPr/>
        </p:nvSpPr>
        <p:spPr bwMode="auto">
          <a:xfrm>
            <a:off x="6417226" y="2650117"/>
            <a:ext cx="1231976" cy="1286731"/>
          </a:xfrm>
          <a:prstGeom prst="rect">
            <a:avLst/>
          </a:prstGeom>
          <a:noFill/>
          <a:ln w="38100">
            <a:solidFill>
              <a:srgbClr val="FFF1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348694B-164E-45E7-BBA9-EE5388920EBF}"/>
              </a:ext>
            </a:extLst>
          </p:cNvPr>
          <p:cNvSpPr/>
          <p:nvPr/>
        </p:nvSpPr>
        <p:spPr bwMode="auto">
          <a:xfrm>
            <a:off x="5006387" y="3208614"/>
            <a:ext cx="2796128" cy="2192490"/>
          </a:xfrm>
          <a:prstGeom prst="rect">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Left Brace 11">
            <a:extLst>
              <a:ext uri="{FF2B5EF4-FFF2-40B4-BE49-F238E27FC236}">
                <a16:creationId xmlns:a16="http://schemas.microsoft.com/office/drawing/2014/main" id="{AAE75A42-242F-4790-881E-DFE64878CD28}"/>
              </a:ext>
            </a:extLst>
          </p:cNvPr>
          <p:cNvSpPr/>
          <p:nvPr/>
        </p:nvSpPr>
        <p:spPr>
          <a:xfrm>
            <a:off x="7802515" y="4072328"/>
            <a:ext cx="1286731" cy="1468826"/>
          </a:xfrm>
          <a:prstGeom prst="leftBrac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2912A1C9-99DA-4280-8375-0C486959ADA9}"/>
              </a:ext>
            </a:extLst>
          </p:cNvPr>
          <p:cNvSpPr/>
          <p:nvPr/>
        </p:nvSpPr>
        <p:spPr>
          <a:xfrm>
            <a:off x="7649203" y="2198408"/>
            <a:ext cx="1440043" cy="1468826"/>
          </a:xfrm>
          <a:prstGeom prst="leftBrace">
            <a:avLst/>
          </a:prstGeom>
          <a:ln w="38100">
            <a:solidFill>
              <a:srgbClr val="FFF1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01897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 Detect Objects in Images with Custom Vision</a:t>
            </a:r>
          </a:p>
        </p:txBody>
      </p:sp>
      <p:sp>
        <p:nvSpPr>
          <p:cNvPr id="3" name="Text Placeholder 3">
            <a:extLst>
              <a:ext uri="{FF2B5EF4-FFF2-40B4-BE49-F238E27FC236}">
                <a16:creationId xmlns:a16="http://schemas.microsoft.com/office/drawing/2014/main" id="{896C580D-1DE5-4FE6-B939-1A1F4170BC7A}"/>
              </a:ext>
            </a:extLst>
          </p:cNvPr>
          <p:cNvSpPr txBox="1">
            <a:spLocks/>
          </p:cNvSpPr>
          <p:nvPr/>
        </p:nvSpPr>
        <p:spPr>
          <a:xfrm>
            <a:off x="466167"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Create an object detection model</a:t>
            </a:r>
          </a:p>
        </p:txBody>
      </p:sp>
      <p:grpSp>
        <p:nvGrpSpPr>
          <p:cNvPr id="4" name="Group 3" descr="Icon of three dots and outward pointing chevrons on left and right">
            <a:extLst>
              <a:ext uri="{FF2B5EF4-FFF2-40B4-BE49-F238E27FC236}">
                <a16:creationId xmlns:a16="http://schemas.microsoft.com/office/drawing/2014/main" id="{187D0DCD-8840-4448-87D5-EA8B6F8BAB59}"/>
              </a:ext>
            </a:extLst>
          </p:cNvPr>
          <p:cNvGrpSpPr/>
          <p:nvPr/>
        </p:nvGrpSpPr>
        <p:grpSpPr>
          <a:xfrm>
            <a:off x="5199803" y="3368315"/>
            <a:ext cx="702132" cy="702232"/>
            <a:chOff x="3088645" y="5729498"/>
            <a:chExt cx="648328" cy="648420"/>
          </a:xfrm>
        </p:grpSpPr>
        <p:grpSp>
          <p:nvGrpSpPr>
            <p:cNvPr id="5" name="Group 4">
              <a:extLst>
                <a:ext uri="{FF2B5EF4-FFF2-40B4-BE49-F238E27FC236}">
                  <a16:creationId xmlns:a16="http://schemas.microsoft.com/office/drawing/2014/main" id="{990E8BBA-9CBB-4336-8304-D9B6350F41F4}"/>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7" name="Freeform 5">
                <a:extLst>
                  <a:ext uri="{FF2B5EF4-FFF2-40B4-BE49-F238E27FC236}">
                    <a16:creationId xmlns:a16="http://schemas.microsoft.com/office/drawing/2014/main" id="{8E255228-C138-4B47-8721-62607C3432C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Freeform 6">
                <a:extLst>
                  <a:ext uri="{FF2B5EF4-FFF2-40B4-BE49-F238E27FC236}">
                    <a16:creationId xmlns:a16="http://schemas.microsoft.com/office/drawing/2014/main" id="{109C8849-B4DE-423A-9B17-A2DA2CB6616A}"/>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6" name="Picture 5" descr="Icon of three dots and outward pointing chevrons on left and right">
              <a:extLst>
                <a:ext uri="{FF2B5EF4-FFF2-40B4-BE49-F238E27FC236}">
                  <a16:creationId xmlns:a16="http://schemas.microsoft.com/office/drawing/2014/main" id="{53ADD771-50EB-492B-B38E-225862EADDF2}"/>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9" name="Text Placeholder 3">
            <a:extLst>
              <a:ext uri="{FF2B5EF4-FFF2-40B4-BE49-F238E27FC236}">
                <a16:creationId xmlns:a16="http://schemas.microsoft.com/office/drawing/2014/main" id="{3AAFEDD4-30EB-4361-97B3-EDC42EC2D13E}"/>
              </a:ext>
            </a:extLst>
          </p:cNvPr>
          <p:cNvSpPr txBox="1">
            <a:spLocks/>
          </p:cNvSpPr>
          <p:nvPr/>
        </p:nvSpPr>
        <p:spPr>
          <a:xfrm>
            <a:off x="6290065"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SDK with a </a:t>
            </a:r>
            <a:r>
              <a:rPr lang="en-US" i="1" dirty="0"/>
              <a:t>training</a:t>
            </a:r>
            <a:r>
              <a:rPr lang="en-US" dirty="0"/>
              <a:t> resource</a:t>
            </a:r>
          </a:p>
        </p:txBody>
      </p:sp>
      <p:grpSp>
        <p:nvGrpSpPr>
          <p:cNvPr id="10" name="Group 9" descr="Icon of three dots and outward pointing chevrons on left and right">
            <a:extLst>
              <a:ext uri="{FF2B5EF4-FFF2-40B4-BE49-F238E27FC236}">
                <a16:creationId xmlns:a16="http://schemas.microsoft.com/office/drawing/2014/main" id="{8D3DF77B-DB01-4751-9446-9C529AE2F50B}"/>
              </a:ext>
            </a:extLst>
          </p:cNvPr>
          <p:cNvGrpSpPr/>
          <p:nvPr/>
        </p:nvGrpSpPr>
        <p:grpSpPr>
          <a:xfrm>
            <a:off x="11023701" y="3368315"/>
            <a:ext cx="702132" cy="702232"/>
            <a:chOff x="3088645" y="5729498"/>
            <a:chExt cx="648328" cy="648420"/>
          </a:xfrm>
        </p:grpSpPr>
        <p:grpSp>
          <p:nvGrpSpPr>
            <p:cNvPr id="11" name="Group 10">
              <a:extLst>
                <a:ext uri="{FF2B5EF4-FFF2-40B4-BE49-F238E27FC236}">
                  <a16:creationId xmlns:a16="http://schemas.microsoft.com/office/drawing/2014/main" id="{35AA81E4-C7EA-41D5-B5F3-A9EB58C0BC2F}"/>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13" name="Freeform 5">
                <a:extLst>
                  <a:ext uri="{FF2B5EF4-FFF2-40B4-BE49-F238E27FC236}">
                    <a16:creationId xmlns:a16="http://schemas.microsoft.com/office/drawing/2014/main" id="{EFBF10BB-ABCA-44AA-97E2-CD5009E6E51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 name="Freeform 6">
                <a:extLst>
                  <a:ext uri="{FF2B5EF4-FFF2-40B4-BE49-F238E27FC236}">
                    <a16:creationId xmlns:a16="http://schemas.microsoft.com/office/drawing/2014/main" id="{FBE81249-3A3D-46B3-8EA8-93C4F6D49F2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2" name="Picture 11" descr="Icon of three dots and outward pointing chevrons on left and right">
              <a:extLst>
                <a:ext uri="{FF2B5EF4-FFF2-40B4-BE49-F238E27FC236}">
                  <a16:creationId xmlns:a16="http://schemas.microsoft.com/office/drawing/2014/main" id="{20539FBA-AB37-438D-9670-95360B16272B}"/>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15" name="Text Placeholder 3">
            <a:extLst>
              <a:ext uri="{FF2B5EF4-FFF2-40B4-BE49-F238E27FC236}">
                <a16:creationId xmlns:a16="http://schemas.microsoft.com/office/drawing/2014/main" id="{54DBDAB8-B078-4F97-A487-72DB460578F6}"/>
              </a:ext>
            </a:extLst>
          </p:cNvPr>
          <p:cNvSpPr txBox="1">
            <a:spLocks/>
          </p:cNvSpPr>
          <p:nvPr/>
        </p:nvSpPr>
        <p:spPr>
          <a:xfrm>
            <a:off x="3378116" y="426240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SDK with a </a:t>
            </a:r>
            <a:r>
              <a:rPr lang="en-US" i="1" dirty="0"/>
              <a:t>prediction</a:t>
            </a:r>
            <a:r>
              <a:rPr lang="en-US" dirty="0"/>
              <a:t> resource</a:t>
            </a:r>
          </a:p>
        </p:txBody>
      </p:sp>
      <p:grpSp>
        <p:nvGrpSpPr>
          <p:cNvPr id="16" name="Group 15" descr="Icon of three dots and outward pointing chevrons on left and right">
            <a:extLst>
              <a:ext uri="{FF2B5EF4-FFF2-40B4-BE49-F238E27FC236}">
                <a16:creationId xmlns:a16="http://schemas.microsoft.com/office/drawing/2014/main" id="{33B281A6-7DDB-48D6-A98C-5CDA40D5FBDE}"/>
              </a:ext>
            </a:extLst>
          </p:cNvPr>
          <p:cNvGrpSpPr/>
          <p:nvPr/>
        </p:nvGrpSpPr>
        <p:grpSpPr>
          <a:xfrm>
            <a:off x="8111752" y="5566775"/>
            <a:ext cx="702132" cy="702232"/>
            <a:chOff x="3088645" y="5729498"/>
            <a:chExt cx="648328" cy="648420"/>
          </a:xfrm>
        </p:grpSpPr>
        <p:grpSp>
          <p:nvGrpSpPr>
            <p:cNvPr id="18" name="Group 17">
              <a:extLst>
                <a:ext uri="{FF2B5EF4-FFF2-40B4-BE49-F238E27FC236}">
                  <a16:creationId xmlns:a16="http://schemas.microsoft.com/office/drawing/2014/main" id="{C1E0D684-3FCC-4D2A-B4B3-71AA0E5E09E3}"/>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20" name="Freeform 5">
                <a:extLst>
                  <a:ext uri="{FF2B5EF4-FFF2-40B4-BE49-F238E27FC236}">
                    <a16:creationId xmlns:a16="http://schemas.microsoft.com/office/drawing/2014/main" id="{36B4C03D-3C64-4DA6-9CE8-4C890107ACE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7E48D4FC-8CCB-4105-9E21-01D5CB3FA55B}"/>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dots and outward pointing chevrons on left and right">
              <a:extLst>
                <a:ext uri="{FF2B5EF4-FFF2-40B4-BE49-F238E27FC236}">
                  <a16:creationId xmlns:a16="http://schemas.microsoft.com/office/drawing/2014/main" id="{DFA6B6D9-237C-4DB4-AF7F-AAB123A77E88}"/>
                </a:ext>
              </a:extLst>
            </p:cNvPr>
            <p:cNvPicPr>
              <a:picLocks noChangeAspect="1"/>
            </p:cNvPicPr>
            <p:nvPr/>
          </p:nvPicPr>
          <p:blipFill>
            <a:blip r:embed="rId3"/>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141198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Module Review</a:t>
            </a:r>
          </a:p>
        </p:txBody>
      </p:sp>
      <p:sp>
        <p:nvSpPr>
          <p:cNvPr id="4" name="Text Placeholder 7">
            <a:extLst>
              <a:ext uri="{FF2B5EF4-FFF2-40B4-BE49-F238E27FC236}">
                <a16:creationId xmlns:a16="http://schemas.microsoft.com/office/drawing/2014/main" id="{9675D678-8D9C-404E-AD11-B3AD6027F0FC}"/>
              </a:ext>
            </a:extLst>
          </p:cNvPr>
          <p:cNvSpPr txBox="1">
            <a:spLocks/>
          </p:cNvSpPr>
          <p:nvPr/>
        </p:nvSpPr>
        <p:spPr>
          <a:xfrm>
            <a:off x="1308924" y="1212929"/>
            <a:ext cx="10554536" cy="163721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buSzTx/>
              <a:defRPr/>
            </a:pPr>
            <a:r>
              <a:rPr lang="en-US" sz="1800" spc="0" dirty="0"/>
              <a:t>You want to train a model that can categorize an image as "cat" or "dog" based on its subject.</a:t>
            </a:r>
          </a:p>
          <a:p>
            <a:pPr defTabSz="932742">
              <a:buSzTx/>
              <a:defRPr/>
            </a:pPr>
            <a:r>
              <a:rPr lang="en-US" sz="1800" spc="0" dirty="0"/>
              <a:t>What kind of Custom Vision project should you create?</a:t>
            </a:r>
          </a:p>
          <a:p>
            <a:pPr marL="288925" indent="-288925" defTabSz="932742">
              <a:spcBef>
                <a:spcPts val="300"/>
              </a:spcBef>
              <a:spcAft>
                <a:spcPts val="600"/>
              </a:spcAft>
              <a:buSzTx/>
              <a:buFont typeface="Wingdings" panose="05000000000000000000" pitchFamily="2" charset="2"/>
              <a:buChar char="q"/>
              <a:defRPr/>
            </a:pPr>
            <a:r>
              <a:rPr lang="en-US" sz="1400" dirty="0"/>
              <a:t>Image classification (multiclass)</a:t>
            </a:r>
          </a:p>
          <a:p>
            <a:pPr marL="288925" indent="-288925" defTabSz="932742">
              <a:spcBef>
                <a:spcPts val="300"/>
              </a:spcBef>
              <a:spcAft>
                <a:spcPts val="600"/>
              </a:spcAft>
              <a:buSzTx/>
              <a:buFont typeface="Wingdings" panose="05000000000000000000" pitchFamily="2" charset="2"/>
              <a:buChar char="q"/>
              <a:defRPr/>
            </a:pPr>
            <a:r>
              <a:rPr lang="en-US" sz="1400" dirty="0"/>
              <a:t>Image classification (multilabel)</a:t>
            </a:r>
          </a:p>
          <a:p>
            <a:pPr marL="288925" indent="-288925" defTabSz="932742">
              <a:spcBef>
                <a:spcPts val="300"/>
              </a:spcBef>
              <a:spcAft>
                <a:spcPts val="600"/>
              </a:spcAft>
              <a:buSzTx/>
              <a:buFont typeface="Wingdings" panose="05000000000000000000" pitchFamily="2" charset="2"/>
              <a:buChar char="q"/>
              <a:defRPr/>
            </a:pPr>
            <a:r>
              <a:rPr lang="en-US" sz="1400" dirty="0"/>
              <a:t>Object detection</a:t>
            </a:r>
          </a:p>
        </p:txBody>
      </p:sp>
      <p:sp>
        <p:nvSpPr>
          <p:cNvPr id="5" name="Graphic 26" descr="Checkmark on Backing up and restoring databases">
            <a:extLst>
              <a:ext uri="{FF2B5EF4-FFF2-40B4-BE49-F238E27FC236}">
                <a16:creationId xmlns:a16="http://schemas.microsoft.com/office/drawing/2014/main" id="{55FD6304-2F37-4FEC-8FB1-C9BC50E98F54}"/>
              </a:ext>
            </a:extLst>
          </p:cNvPr>
          <p:cNvSpPr/>
          <p:nvPr/>
        </p:nvSpPr>
        <p:spPr>
          <a:xfrm>
            <a:off x="1409340" y="185757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cxnSp>
        <p:nvCxnSpPr>
          <p:cNvPr id="6" name="Straight Connector 5">
            <a:extLst>
              <a:ext uri="{FF2B5EF4-FFF2-40B4-BE49-F238E27FC236}">
                <a16:creationId xmlns:a16="http://schemas.microsoft.com/office/drawing/2014/main" id="{BD272431-34E9-43E7-9024-F449E9440CBA}"/>
              </a:ext>
              <a:ext uri="{C183D7F6-B498-43B3-948B-1728B52AA6E4}">
                <adec:decorative xmlns:adec="http://schemas.microsoft.com/office/drawing/2017/decorative" val="1"/>
              </a:ext>
            </a:extLst>
          </p:cNvPr>
          <p:cNvCxnSpPr>
            <a:cxnSpLocks/>
          </p:cNvCxnSpPr>
          <p:nvPr/>
        </p:nvCxnSpPr>
        <p:spPr>
          <a:xfrm>
            <a:off x="1383345" y="2961183"/>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C2C59DA6-909C-4010-ADD9-B7AC43CD0A2B}"/>
              </a:ext>
            </a:extLst>
          </p:cNvPr>
          <p:cNvSpPr txBox="1">
            <a:spLocks/>
          </p:cNvSpPr>
          <p:nvPr/>
        </p:nvSpPr>
        <p:spPr>
          <a:xfrm>
            <a:off x="1308924" y="3062451"/>
            <a:ext cx="10617802" cy="1526341"/>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dirty="0"/>
              <a:t>Which of the following kinds of Azure resource can you use to host a trained Custom Vision model?</a:t>
            </a:r>
          </a:p>
          <a:p>
            <a:pPr marL="288925" indent="-288925">
              <a:spcBef>
                <a:spcPts val="300"/>
              </a:spcBef>
              <a:spcAft>
                <a:spcPts val="600"/>
              </a:spcAft>
              <a:buFont typeface="Wingdings" panose="05000000000000000000" pitchFamily="2" charset="2"/>
              <a:buChar char="q"/>
              <a:defRPr/>
            </a:pPr>
            <a:r>
              <a:rPr lang="en-US" sz="1400" dirty="0"/>
              <a:t>Custom Vision (Training)</a:t>
            </a:r>
          </a:p>
          <a:p>
            <a:pPr marL="288925" indent="-288925">
              <a:spcBef>
                <a:spcPts val="300"/>
              </a:spcBef>
              <a:spcAft>
                <a:spcPts val="600"/>
              </a:spcAft>
              <a:buFont typeface="Wingdings" panose="05000000000000000000" pitchFamily="2" charset="2"/>
              <a:buChar char="q"/>
              <a:defRPr/>
            </a:pPr>
            <a:r>
              <a:rPr lang="en-US" sz="1400" dirty="0"/>
              <a:t>Computer Vision</a:t>
            </a:r>
          </a:p>
          <a:p>
            <a:pPr marL="288925" indent="-288925">
              <a:spcBef>
                <a:spcPts val="300"/>
              </a:spcBef>
              <a:spcAft>
                <a:spcPts val="600"/>
              </a:spcAft>
              <a:buFont typeface="Wingdings" panose="05000000000000000000" pitchFamily="2" charset="2"/>
              <a:buChar char="q"/>
              <a:defRPr/>
            </a:pPr>
            <a:r>
              <a:rPr lang="en-US" sz="1400" dirty="0"/>
              <a:t>Cognitive Services</a:t>
            </a:r>
          </a:p>
        </p:txBody>
      </p:sp>
      <p:sp>
        <p:nvSpPr>
          <p:cNvPr id="8" name="Graphic 26" descr="Checkmark on Systems Administrator">
            <a:extLst>
              <a:ext uri="{FF2B5EF4-FFF2-40B4-BE49-F238E27FC236}">
                <a16:creationId xmlns:a16="http://schemas.microsoft.com/office/drawing/2014/main" id="{22D567B8-6090-4FC5-BA47-7A8393649D2D}"/>
              </a:ext>
            </a:extLst>
          </p:cNvPr>
          <p:cNvSpPr/>
          <p:nvPr/>
        </p:nvSpPr>
        <p:spPr>
          <a:xfrm>
            <a:off x="1409340" y="410410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1" name="Graphic 10" descr="Badge Question Mark with solid fill">
            <a:extLst>
              <a:ext uri="{FF2B5EF4-FFF2-40B4-BE49-F238E27FC236}">
                <a16:creationId xmlns:a16="http://schemas.microsoft.com/office/drawing/2014/main" id="{0BA30EB3-97CE-4081-8D65-1A4974C45F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1212929"/>
            <a:ext cx="702232" cy="702232"/>
          </a:xfrm>
          <a:prstGeom prst="rect">
            <a:avLst/>
          </a:prstGeom>
        </p:spPr>
      </p:pic>
      <p:pic>
        <p:nvPicPr>
          <p:cNvPr id="12" name="Graphic 11" descr="Badge Question Mark with solid fill">
            <a:extLst>
              <a:ext uri="{FF2B5EF4-FFF2-40B4-BE49-F238E27FC236}">
                <a16:creationId xmlns:a16="http://schemas.microsoft.com/office/drawing/2014/main" id="{5F047AE5-0FF4-4E3A-90A8-BCCFD4126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3034469"/>
            <a:ext cx="702232" cy="702232"/>
          </a:xfrm>
          <a:prstGeom prst="rect">
            <a:avLst/>
          </a:prstGeom>
        </p:spPr>
      </p:pic>
      <p:cxnSp>
        <p:nvCxnSpPr>
          <p:cNvPr id="13" name="Straight Connector 12">
            <a:extLst>
              <a:ext uri="{FF2B5EF4-FFF2-40B4-BE49-F238E27FC236}">
                <a16:creationId xmlns:a16="http://schemas.microsoft.com/office/drawing/2014/main" id="{F52DDC64-86F9-448D-8714-4B7D4CE95F4B}"/>
              </a:ext>
              <a:ext uri="{C183D7F6-B498-43B3-948B-1728B52AA6E4}">
                <adec:decorative xmlns:adec="http://schemas.microsoft.com/office/drawing/2017/decorative" val="1"/>
              </a:ext>
            </a:extLst>
          </p:cNvPr>
          <p:cNvCxnSpPr>
            <a:cxnSpLocks/>
          </p:cNvCxnSpPr>
          <p:nvPr/>
        </p:nvCxnSpPr>
        <p:spPr>
          <a:xfrm>
            <a:off x="1383345" y="4709438"/>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9">
            <a:extLst>
              <a:ext uri="{FF2B5EF4-FFF2-40B4-BE49-F238E27FC236}">
                <a16:creationId xmlns:a16="http://schemas.microsoft.com/office/drawing/2014/main" id="{CA531125-EDEF-47AA-B911-60F102D6EE13}"/>
              </a:ext>
            </a:extLst>
          </p:cNvPr>
          <p:cNvSpPr txBox="1">
            <a:spLocks/>
          </p:cNvSpPr>
          <p:nvPr/>
        </p:nvSpPr>
        <p:spPr>
          <a:xfrm>
            <a:off x="1395160" y="4902945"/>
            <a:ext cx="10383899" cy="144371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dirty="0">
                <a:latin typeface="+mj-lt"/>
              </a:rPr>
              <a:t>What must you do before taking advantage of the smart labeler tool when creating an object detection model?</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Create a JSON file containing bounding box coordinates.</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Tag some images with objects of each class and train an initial object detection model.</a:t>
            </a:r>
          </a:p>
          <a:p>
            <a:pPr marL="288925" indent="-288925">
              <a:lnSpc>
                <a:spcPct val="100000"/>
              </a:lnSpc>
              <a:spcBef>
                <a:spcPts val="300"/>
              </a:spcBef>
              <a:spcAft>
                <a:spcPts val="600"/>
              </a:spcAft>
              <a:buFont typeface="Wingdings" panose="05000000000000000000" pitchFamily="2" charset="2"/>
              <a:buChar char="q"/>
              <a:defRPr/>
            </a:pPr>
            <a:r>
              <a:rPr lang="fr-FR" sz="1400" spc="-49" dirty="0">
                <a:solidFill>
                  <a:srgbClr val="000000"/>
                </a:solidFill>
                <a:latin typeface="+mj-lt"/>
              </a:rPr>
              <a:t>Train an image classification (</a:t>
            </a:r>
            <a:r>
              <a:rPr lang="fr-FR" sz="1400" spc="-49" dirty="0" err="1">
                <a:solidFill>
                  <a:srgbClr val="000000"/>
                </a:solidFill>
                <a:latin typeface="+mj-lt"/>
              </a:rPr>
              <a:t>multilabel</a:t>
            </a:r>
            <a:r>
              <a:rPr lang="fr-FR" sz="1400" spc="-49" dirty="0">
                <a:solidFill>
                  <a:srgbClr val="000000"/>
                </a:solidFill>
                <a:latin typeface="+mj-lt"/>
              </a:rPr>
              <a:t>) model.</a:t>
            </a:r>
            <a:endParaRPr lang="en-US" sz="1400" spc="-49" dirty="0">
              <a:solidFill>
                <a:srgbClr val="000000"/>
              </a:solidFill>
              <a:latin typeface="+mj-lt"/>
            </a:endParaRPr>
          </a:p>
        </p:txBody>
      </p:sp>
      <p:sp>
        <p:nvSpPr>
          <p:cNvPr id="15" name="Graphic 26" descr="Checkmark on Systems Administrator">
            <a:extLst>
              <a:ext uri="{FF2B5EF4-FFF2-40B4-BE49-F238E27FC236}">
                <a16:creationId xmlns:a16="http://schemas.microsoft.com/office/drawing/2014/main" id="{3F06D7E1-BFF4-4D05-B86A-83E973F67485}"/>
              </a:ext>
            </a:extLst>
          </p:cNvPr>
          <p:cNvSpPr/>
          <p:nvPr/>
        </p:nvSpPr>
        <p:spPr>
          <a:xfrm>
            <a:off x="1409340" y="57698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6" name="Graphic 15" descr="Badge Question Mark with solid fill">
            <a:extLst>
              <a:ext uri="{FF2B5EF4-FFF2-40B4-BE49-F238E27FC236}">
                <a16:creationId xmlns:a16="http://schemas.microsoft.com/office/drawing/2014/main" id="{9663BBAB-8C60-4BC2-9515-41D4A856F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4782724"/>
            <a:ext cx="702232" cy="702232"/>
          </a:xfrm>
          <a:prstGeom prst="rect">
            <a:avLst/>
          </a:prstGeom>
        </p:spPr>
      </p:pic>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58947"/>
            <a:ext cx="1959432" cy="910151"/>
          </a:xfrm>
        </p:spPr>
        <p:txBody>
          <a:bodyPr tIns="0" rIns="0" bIns="0">
            <a:noAutofit/>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a:xfrm>
            <a:off x="4078288" y="1913147"/>
            <a:ext cx="7695070" cy="875013"/>
          </a:xfrm>
        </p:spPr>
        <p:txBody>
          <a:bodyPr/>
          <a:lstStyle/>
          <a:p>
            <a:pPr lvl="1"/>
            <a:r>
              <a:rPr lang="en-US" sz="2400" dirty="0"/>
              <a:t>Image Classification</a:t>
            </a:r>
          </a:p>
        </p:txBody>
      </p:sp>
      <p:sp>
        <p:nvSpPr>
          <p:cNvPr id="2" name="Text Placeholder 1"/>
          <p:cNvSpPr>
            <a:spLocks noGrp="1"/>
          </p:cNvSpPr>
          <p:nvPr>
            <p:ph type="body" sz="quarter" idx="15"/>
          </p:nvPr>
        </p:nvSpPr>
        <p:spPr/>
        <p:txBody>
          <a:bodyPr/>
          <a:lstStyle/>
          <a:p>
            <a:pPr lvl="1"/>
            <a:r>
              <a:rPr lang="en-US" sz="2400" dirty="0"/>
              <a:t>Object Detection</a:t>
            </a:r>
          </a:p>
        </p:txBody>
      </p:sp>
      <p:grpSp>
        <p:nvGrpSpPr>
          <p:cNvPr id="15" name="Group 14" descr="Icon of three concentric arcs">
            <a:extLst>
              <a:ext uri="{FF2B5EF4-FFF2-40B4-BE49-F238E27FC236}">
                <a16:creationId xmlns:a16="http://schemas.microsoft.com/office/drawing/2014/main" id="{608CDF18-AECC-4FDF-A8F1-216844CC0AD2}"/>
              </a:ext>
            </a:extLst>
          </p:cNvPr>
          <p:cNvGrpSpPr/>
          <p:nvPr/>
        </p:nvGrpSpPr>
        <p:grpSpPr>
          <a:xfrm>
            <a:off x="3032806" y="1999539"/>
            <a:ext cx="702132" cy="702231"/>
            <a:chOff x="3031669" y="1620003"/>
            <a:chExt cx="702132" cy="702231"/>
          </a:xfrm>
        </p:grpSpPr>
        <p:grpSp>
          <p:nvGrpSpPr>
            <p:cNvPr id="21" name="Group 20">
              <a:extLst>
                <a:ext uri="{FF2B5EF4-FFF2-40B4-BE49-F238E27FC236}">
                  <a16:creationId xmlns:a16="http://schemas.microsoft.com/office/drawing/2014/main" id="{6B02610C-D743-4EC3-ADB6-968702F1329E}"/>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2" name="Freeform 5">
                <a:extLst>
                  <a:ext uri="{FF2B5EF4-FFF2-40B4-BE49-F238E27FC236}">
                    <a16:creationId xmlns:a16="http://schemas.microsoft.com/office/drawing/2014/main" id="{24D747FB-14BE-4011-9D02-705EBB6A663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5D5C1AD-C8B4-4F2F-8083-999CEE96BA08}"/>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Icon of three concentric arcs">
              <a:extLst>
                <a:ext uri="{FF2B5EF4-FFF2-40B4-BE49-F238E27FC236}">
                  <a16:creationId xmlns:a16="http://schemas.microsoft.com/office/drawing/2014/main" id="{1BC5CA9F-5934-4A70-A2A3-E3718198A66A}"/>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16" name="Group 15" descr="Icon of three concentric arcs">
            <a:extLst>
              <a:ext uri="{FF2B5EF4-FFF2-40B4-BE49-F238E27FC236}">
                <a16:creationId xmlns:a16="http://schemas.microsoft.com/office/drawing/2014/main" id="{F7D2742C-258D-4457-A554-39B2F2764011}"/>
              </a:ext>
            </a:extLst>
          </p:cNvPr>
          <p:cNvGrpSpPr/>
          <p:nvPr/>
        </p:nvGrpSpPr>
        <p:grpSpPr>
          <a:xfrm>
            <a:off x="3032805" y="3077884"/>
            <a:ext cx="702132" cy="702231"/>
            <a:chOff x="3031669" y="1620003"/>
            <a:chExt cx="702132" cy="702231"/>
          </a:xfrm>
        </p:grpSpPr>
        <p:grpSp>
          <p:nvGrpSpPr>
            <p:cNvPr id="18" name="Group 17">
              <a:extLst>
                <a:ext uri="{FF2B5EF4-FFF2-40B4-BE49-F238E27FC236}">
                  <a16:creationId xmlns:a16="http://schemas.microsoft.com/office/drawing/2014/main" id="{C413A325-B81D-4D2F-950A-198CE359AC36}"/>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35869918-01D1-4B9B-A286-0DE83B66B79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33A05620-826A-482E-BF44-D02B94CD800F}"/>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concentric arcs">
              <a:extLst>
                <a:ext uri="{FF2B5EF4-FFF2-40B4-BE49-F238E27FC236}">
                  <a16:creationId xmlns:a16="http://schemas.microsoft.com/office/drawing/2014/main" id="{1EE1F0E3-5C92-4994-A22A-15C3A5803535}"/>
                </a:ext>
              </a:extLst>
            </p:cNvPr>
            <p:cNvPicPr>
              <a:picLocks noChangeAspect="1"/>
            </p:cNvPicPr>
            <p:nvPr/>
          </p:nvPicPr>
          <p:blipFill>
            <a:blip r:embed="rId3"/>
            <a:stretch>
              <a:fillRect/>
            </a:stretch>
          </p:blipFill>
          <p:spPr>
            <a:xfrm>
              <a:off x="3196572" y="1784956"/>
              <a:ext cx="372325" cy="372325"/>
            </a:xfrm>
            <a:prstGeom prst="rect">
              <a:avLst/>
            </a:prstGeom>
          </p:spPr>
        </p:pic>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Image Classification</a:t>
            </a:r>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1DC8-3147-4BB0-B44B-37EE38FF779C}"/>
              </a:ext>
            </a:extLst>
          </p:cNvPr>
          <p:cNvSpPr>
            <a:spLocks noGrp="1"/>
          </p:cNvSpPr>
          <p:nvPr>
            <p:ph type="title"/>
          </p:nvPr>
        </p:nvSpPr>
        <p:spPr/>
        <p:txBody>
          <a:bodyPr/>
          <a:lstStyle/>
          <a:p>
            <a:r>
              <a:rPr lang="en-US" dirty="0"/>
              <a:t>The Custom Vision Service</a:t>
            </a:r>
          </a:p>
        </p:txBody>
      </p:sp>
      <p:cxnSp>
        <p:nvCxnSpPr>
          <p:cNvPr id="4" name="Straight Arrow Connector 3">
            <a:extLst>
              <a:ext uri="{FF2B5EF4-FFF2-40B4-BE49-F238E27FC236}">
                <a16:creationId xmlns:a16="http://schemas.microsoft.com/office/drawing/2014/main" id="{12A58C78-9536-499A-84B9-BE330F4EAB00}"/>
              </a:ext>
            </a:extLst>
          </p:cNvPr>
          <p:cNvCxnSpPr>
            <a:cxnSpLocks/>
            <a:stCxn id="14" idx="3"/>
            <a:endCxn id="8" idx="1"/>
          </p:cNvCxnSpPr>
          <p:nvPr/>
        </p:nvCxnSpPr>
        <p:spPr>
          <a:xfrm>
            <a:off x="8100922" y="2309905"/>
            <a:ext cx="973200"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27A52521-EA47-4677-8EB5-A4CC2B7457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4122" y="1813738"/>
            <a:ext cx="1680003" cy="992334"/>
          </a:xfrm>
          <a:prstGeom prst="rect">
            <a:avLst/>
          </a:prstGeom>
        </p:spPr>
      </p:pic>
      <p:sp>
        <p:nvSpPr>
          <p:cNvPr id="18" name="Rectangle 17">
            <a:extLst>
              <a:ext uri="{FF2B5EF4-FFF2-40B4-BE49-F238E27FC236}">
                <a16:creationId xmlns:a16="http://schemas.microsoft.com/office/drawing/2014/main" id="{8B9F482E-7321-4FB1-BE14-3D39D2B29CBD}"/>
              </a:ext>
            </a:extLst>
          </p:cNvPr>
          <p:cNvSpPr/>
          <p:nvPr/>
        </p:nvSpPr>
        <p:spPr>
          <a:xfrm>
            <a:off x="418643" y="1508041"/>
            <a:ext cx="6042718" cy="4855464"/>
          </a:xfrm>
          <a:prstGeom prst="rect">
            <a:avLst/>
          </a:prstGeom>
          <a:solidFill>
            <a:schemeClr val="bg1">
              <a:lumMod val="95000"/>
            </a:schemeClr>
          </a:solidFill>
        </p:spPr>
        <p:txBody>
          <a:bodyPr wrap="square" numCol="1">
            <a:noAutofit/>
          </a:bodyPr>
          <a:lstStyle/>
          <a:p>
            <a:pPr lvl="0" defTabSz="914367"/>
            <a:endParaRPr lang="en-US" sz="2400" dirty="0">
              <a:solidFill>
                <a:srgbClr val="1A1A1A"/>
              </a:solidFill>
            </a:endParaRPr>
          </a:p>
          <a:p>
            <a:pPr marL="285750" indent="-285750">
              <a:buFont typeface="Arial" panose="020B0604020202020204" pitchFamily="34" charset="0"/>
              <a:buChar char="•"/>
            </a:pPr>
            <a:r>
              <a:rPr lang="en-US" sz="2400" dirty="0">
                <a:solidFill>
                  <a:srgbClr val="1A1A1A"/>
                </a:solidFill>
              </a:rPr>
              <a:t>Train custom models with your own images</a:t>
            </a:r>
          </a:p>
          <a:p>
            <a:pPr marL="742933" lvl="1" indent="-285750">
              <a:buFont typeface="Arial" panose="020B0604020202020204" pitchFamily="34" charset="0"/>
              <a:buChar char="•"/>
            </a:pPr>
            <a:r>
              <a:rPr lang="en-US" sz="2000" dirty="0">
                <a:solidFill>
                  <a:srgbClr val="1A1A1A"/>
                </a:solidFill>
              </a:rPr>
              <a:t>Image classification</a:t>
            </a:r>
          </a:p>
          <a:p>
            <a:pPr marL="742933" lvl="1" indent="-285750">
              <a:buFont typeface="Arial" panose="020B0604020202020204" pitchFamily="34" charset="0"/>
              <a:buChar char="•"/>
            </a:pPr>
            <a:r>
              <a:rPr lang="en-US" sz="2000" dirty="0">
                <a:solidFill>
                  <a:srgbClr val="1A1A1A"/>
                </a:solidFill>
              </a:rPr>
              <a:t>Object detection</a:t>
            </a:r>
          </a:p>
          <a:p>
            <a:pPr marL="742933" lvl="1" indent="-285750">
              <a:buFont typeface="Arial" panose="020B0604020202020204" pitchFamily="34" charset="0"/>
              <a:buChar char="•"/>
            </a:pPr>
            <a:endParaRPr lang="en-US" sz="2000" dirty="0">
              <a:solidFill>
                <a:srgbClr val="1A1A1A"/>
              </a:solidFill>
            </a:endParaRPr>
          </a:p>
          <a:p>
            <a:pPr marL="285750" indent="-285750">
              <a:buFont typeface="Arial" panose="020B0604020202020204" pitchFamily="34" charset="0"/>
              <a:buChar char="•"/>
            </a:pPr>
            <a:r>
              <a:rPr lang="en-US" sz="2400" dirty="0">
                <a:solidFill>
                  <a:srgbClr val="1A1A1A"/>
                </a:solidFill>
              </a:rPr>
              <a:t>Requires two kinds of resource:</a:t>
            </a:r>
          </a:p>
          <a:p>
            <a:pPr marL="742933" lvl="1" indent="-285750">
              <a:buFont typeface="Arial" panose="020B0604020202020204" pitchFamily="34" charset="0"/>
              <a:buChar char="•"/>
            </a:pPr>
            <a:r>
              <a:rPr lang="en-US" sz="2000" dirty="0">
                <a:solidFill>
                  <a:srgbClr val="1A1A1A"/>
                </a:solidFill>
              </a:rPr>
              <a:t>Training Resource:</a:t>
            </a:r>
          </a:p>
          <a:p>
            <a:pPr marL="1200117" lvl="2" indent="-285750">
              <a:buFont typeface="Arial" panose="020B0604020202020204" pitchFamily="34" charset="0"/>
              <a:buChar char="•"/>
            </a:pPr>
            <a:r>
              <a:rPr lang="en-US" sz="1800" dirty="0">
                <a:solidFill>
                  <a:srgbClr val="1A1A1A"/>
                </a:solidFill>
              </a:rPr>
              <a:t>Cognitive Services</a:t>
            </a:r>
          </a:p>
          <a:p>
            <a:pPr marL="1200117" lvl="2" indent="-285750">
              <a:buFont typeface="Arial" panose="020B0604020202020204" pitchFamily="34" charset="0"/>
              <a:buChar char="•"/>
            </a:pPr>
            <a:r>
              <a:rPr lang="en-US" sz="1800" dirty="0">
                <a:solidFill>
                  <a:srgbClr val="1A1A1A"/>
                </a:solidFill>
              </a:rPr>
              <a:t>Custom Vision (Training)</a:t>
            </a:r>
          </a:p>
          <a:p>
            <a:pPr marL="742933" lvl="1" indent="-285750">
              <a:buFont typeface="Arial" panose="020B0604020202020204" pitchFamily="34" charset="0"/>
              <a:buChar char="•"/>
            </a:pPr>
            <a:r>
              <a:rPr lang="en-US" sz="2000" dirty="0">
                <a:solidFill>
                  <a:srgbClr val="1A1A1A"/>
                </a:solidFill>
              </a:rPr>
              <a:t>Prediction Resource:</a:t>
            </a:r>
          </a:p>
          <a:p>
            <a:pPr marL="1200117" lvl="2" indent="-285750">
              <a:buFont typeface="Arial" panose="020B0604020202020204" pitchFamily="34" charset="0"/>
              <a:buChar char="•"/>
            </a:pPr>
            <a:r>
              <a:rPr lang="en-US" sz="1800" dirty="0">
                <a:solidFill>
                  <a:srgbClr val="1A1A1A"/>
                </a:solidFill>
              </a:rPr>
              <a:t>Cognitive Services</a:t>
            </a:r>
          </a:p>
          <a:p>
            <a:pPr marL="1200117" lvl="2" indent="-285750">
              <a:buFont typeface="Arial" panose="020B0604020202020204" pitchFamily="34" charset="0"/>
              <a:buChar char="•"/>
            </a:pPr>
            <a:r>
              <a:rPr lang="en-US" sz="1800" dirty="0">
                <a:solidFill>
                  <a:srgbClr val="1A1A1A"/>
                </a:solidFill>
              </a:rPr>
              <a:t>Custom Vision (Prediction)</a:t>
            </a:r>
          </a:p>
          <a:p>
            <a:pPr lvl="2"/>
            <a:endParaRPr lang="en-US" sz="2000" dirty="0">
              <a:solidFill>
                <a:srgbClr val="1A1A1A"/>
              </a:solidFill>
            </a:endParaRPr>
          </a:p>
        </p:txBody>
      </p:sp>
      <p:cxnSp>
        <p:nvCxnSpPr>
          <p:cNvPr id="32" name="Straight Arrow Connector 31">
            <a:extLst>
              <a:ext uri="{FF2B5EF4-FFF2-40B4-BE49-F238E27FC236}">
                <a16:creationId xmlns:a16="http://schemas.microsoft.com/office/drawing/2014/main" id="{6B116911-ABA6-4CD8-93AA-1143F824A420}"/>
              </a:ext>
            </a:extLst>
          </p:cNvPr>
          <p:cNvCxnSpPr>
            <a:cxnSpLocks/>
          </p:cNvCxnSpPr>
          <p:nvPr/>
        </p:nvCxnSpPr>
        <p:spPr>
          <a:xfrm flipV="1">
            <a:off x="9738912" y="2806072"/>
            <a:ext cx="0" cy="850159"/>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E94BC6B-D923-4015-836D-6DA81187A42B}"/>
              </a:ext>
            </a:extLst>
          </p:cNvPr>
          <p:cNvCxnSpPr>
            <a:cxnSpLocks/>
          </p:cNvCxnSpPr>
          <p:nvPr/>
        </p:nvCxnSpPr>
        <p:spPr>
          <a:xfrm>
            <a:off x="10408827" y="2806072"/>
            <a:ext cx="0" cy="693048"/>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9D594A3-7A28-4542-9DFE-5E9B080CA037}"/>
              </a:ext>
            </a:extLst>
          </p:cNvPr>
          <p:cNvSpPr txBox="1"/>
          <p:nvPr/>
        </p:nvSpPr>
        <p:spPr>
          <a:xfrm>
            <a:off x="9934475" y="3371506"/>
            <a:ext cx="847027"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Apple</a:t>
            </a:r>
          </a:p>
        </p:txBody>
      </p:sp>
      <p:pic>
        <p:nvPicPr>
          <p:cNvPr id="40" name="Graphic 39" descr="Badge with solid fill">
            <a:extLst>
              <a:ext uri="{FF2B5EF4-FFF2-40B4-BE49-F238E27FC236}">
                <a16:creationId xmlns:a16="http://schemas.microsoft.com/office/drawing/2014/main" id="{C0A8AF17-3DB7-4F34-BBD4-53E60722AD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8463" y="2925161"/>
            <a:ext cx="458687" cy="458687"/>
          </a:xfrm>
          <a:prstGeom prst="rect">
            <a:avLst/>
          </a:prstGeom>
        </p:spPr>
      </p:pic>
      <p:pic>
        <p:nvPicPr>
          <p:cNvPr id="42" name="Graphic 41" descr="Badge 1 with solid fill">
            <a:extLst>
              <a:ext uri="{FF2B5EF4-FFF2-40B4-BE49-F238E27FC236}">
                <a16:creationId xmlns:a16="http://schemas.microsoft.com/office/drawing/2014/main" id="{E26FE61D-6B73-4295-A6CF-6E0854F277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1088" y="1844373"/>
            <a:ext cx="458687" cy="458687"/>
          </a:xfrm>
          <a:prstGeom prst="rect">
            <a:avLst/>
          </a:prstGeom>
        </p:spPr>
      </p:pic>
      <p:sp>
        <p:nvSpPr>
          <p:cNvPr id="43" name="TextBox 42">
            <a:extLst>
              <a:ext uri="{FF2B5EF4-FFF2-40B4-BE49-F238E27FC236}">
                <a16:creationId xmlns:a16="http://schemas.microsoft.com/office/drawing/2014/main" id="{777C8217-198D-4701-9CDF-2F94521EA4AA}"/>
              </a:ext>
            </a:extLst>
          </p:cNvPr>
          <p:cNvSpPr txBox="1"/>
          <p:nvPr/>
        </p:nvSpPr>
        <p:spPr>
          <a:xfrm>
            <a:off x="7140819" y="4843771"/>
            <a:ext cx="4550098" cy="1120307"/>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Use your own images to train a model</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Use the model to predict labels for new images</a:t>
            </a:r>
          </a:p>
        </p:txBody>
      </p:sp>
      <p:grpSp>
        <p:nvGrpSpPr>
          <p:cNvPr id="11" name="Group 10">
            <a:extLst>
              <a:ext uri="{FF2B5EF4-FFF2-40B4-BE49-F238E27FC236}">
                <a16:creationId xmlns:a16="http://schemas.microsoft.com/office/drawing/2014/main" id="{3DBC5449-6F3A-43D7-B7D3-F10D389D049F}"/>
              </a:ext>
            </a:extLst>
          </p:cNvPr>
          <p:cNvGrpSpPr/>
          <p:nvPr/>
        </p:nvGrpSpPr>
        <p:grpSpPr>
          <a:xfrm>
            <a:off x="6922332" y="1720610"/>
            <a:ext cx="1178590" cy="1178590"/>
            <a:chOff x="6922332" y="1720610"/>
            <a:chExt cx="1178590" cy="1178590"/>
          </a:xfrm>
        </p:grpSpPr>
        <p:pic>
          <p:nvPicPr>
            <p:cNvPr id="14" name="Graphic 13" descr="Images with solid fill">
              <a:extLst>
                <a:ext uri="{FF2B5EF4-FFF2-40B4-BE49-F238E27FC236}">
                  <a16:creationId xmlns:a16="http://schemas.microsoft.com/office/drawing/2014/main" id="{54632FD6-D8B1-4007-ACEE-C0C334E77E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2332" y="1720610"/>
              <a:ext cx="1178590" cy="1178590"/>
            </a:xfrm>
            <a:prstGeom prst="rect">
              <a:avLst/>
            </a:prstGeom>
          </p:spPr>
        </p:pic>
        <p:grpSp>
          <p:nvGrpSpPr>
            <p:cNvPr id="9" name="Group 8">
              <a:extLst>
                <a:ext uri="{FF2B5EF4-FFF2-40B4-BE49-F238E27FC236}">
                  <a16:creationId xmlns:a16="http://schemas.microsoft.com/office/drawing/2014/main" id="{E60CB40C-5D2B-4D4C-8FFD-588D38E96627}"/>
                </a:ext>
              </a:extLst>
            </p:cNvPr>
            <p:cNvGrpSpPr/>
            <p:nvPr/>
          </p:nvGrpSpPr>
          <p:grpSpPr>
            <a:xfrm>
              <a:off x="7040880" y="2084065"/>
              <a:ext cx="762845" cy="621029"/>
              <a:chOff x="7040880" y="2084065"/>
              <a:chExt cx="762845" cy="621029"/>
            </a:xfrm>
          </p:grpSpPr>
          <p:sp>
            <p:nvSpPr>
              <p:cNvPr id="7" name="Rectangle 6">
                <a:extLst>
                  <a:ext uri="{FF2B5EF4-FFF2-40B4-BE49-F238E27FC236}">
                    <a16:creationId xmlns:a16="http://schemas.microsoft.com/office/drawing/2014/main" id="{227F8B3F-3CA7-4281-B481-92DEE3611B0B}"/>
                  </a:ext>
                </a:extLst>
              </p:cNvPr>
              <p:cNvSpPr/>
              <p:nvPr/>
            </p:nvSpPr>
            <p:spPr bwMode="auto">
              <a:xfrm>
                <a:off x="7040880" y="2137410"/>
                <a:ext cx="762845" cy="514340"/>
              </a:xfrm>
              <a:prstGeom prst="rect">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Apple with solid fill">
                <a:extLst>
                  <a:ext uri="{FF2B5EF4-FFF2-40B4-BE49-F238E27FC236}">
                    <a16:creationId xmlns:a16="http://schemas.microsoft.com/office/drawing/2014/main" id="{8AC1CA4C-255B-4139-8F04-D7484A2074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4046" y="2084065"/>
                <a:ext cx="621029" cy="621029"/>
              </a:xfrm>
              <a:prstGeom prst="rect">
                <a:avLst/>
              </a:prstGeom>
            </p:spPr>
          </p:pic>
        </p:grpSp>
      </p:grpSp>
      <p:grpSp>
        <p:nvGrpSpPr>
          <p:cNvPr id="10" name="Group 9">
            <a:extLst>
              <a:ext uri="{FF2B5EF4-FFF2-40B4-BE49-F238E27FC236}">
                <a16:creationId xmlns:a16="http://schemas.microsoft.com/office/drawing/2014/main" id="{AC87F275-556D-4B08-87D3-7CB41CED300C}"/>
              </a:ext>
            </a:extLst>
          </p:cNvPr>
          <p:cNvGrpSpPr/>
          <p:nvPr/>
        </p:nvGrpSpPr>
        <p:grpSpPr>
          <a:xfrm>
            <a:off x="8826573" y="3486494"/>
            <a:ext cx="1178590" cy="1178590"/>
            <a:chOff x="8826573" y="3486494"/>
            <a:chExt cx="1178590" cy="1178590"/>
          </a:xfrm>
        </p:grpSpPr>
        <p:pic>
          <p:nvPicPr>
            <p:cNvPr id="5" name="Graphic 4" descr="Image with solid fill">
              <a:extLst>
                <a:ext uri="{FF2B5EF4-FFF2-40B4-BE49-F238E27FC236}">
                  <a16:creationId xmlns:a16="http://schemas.microsoft.com/office/drawing/2014/main" id="{D96BFF53-AB53-49E9-B9D3-CD638D6433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26573" y="3486494"/>
              <a:ext cx="1178590" cy="1178590"/>
            </a:xfrm>
            <a:prstGeom prst="rect">
              <a:avLst/>
            </a:prstGeom>
          </p:spPr>
        </p:pic>
        <p:grpSp>
          <p:nvGrpSpPr>
            <p:cNvPr id="19" name="Group 18">
              <a:extLst>
                <a:ext uri="{FF2B5EF4-FFF2-40B4-BE49-F238E27FC236}">
                  <a16:creationId xmlns:a16="http://schemas.microsoft.com/office/drawing/2014/main" id="{3BF0774B-9A7D-4376-BAFF-6FB53BD3B33B}"/>
                </a:ext>
              </a:extLst>
            </p:cNvPr>
            <p:cNvGrpSpPr/>
            <p:nvPr/>
          </p:nvGrpSpPr>
          <p:grpSpPr>
            <a:xfrm>
              <a:off x="9034445" y="3766271"/>
              <a:ext cx="762845" cy="621029"/>
              <a:chOff x="7040880" y="2084065"/>
              <a:chExt cx="762845" cy="621029"/>
            </a:xfrm>
          </p:grpSpPr>
          <p:sp>
            <p:nvSpPr>
              <p:cNvPr id="20" name="Rectangle 19">
                <a:extLst>
                  <a:ext uri="{FF2B5EF4-FFF2-40B4-BE49-F238E27FC236}">
                    <a16:creationId xmlns:a16="http://schemas.microsoft.com/office/drawing/2014/main" id="{A946D2F3-7C64-4127-ACBA-705431A525A7}"/>
                  </a:ext>
                </a:extLst>
              </p:cNvPr>
              <p:cNvSpPr/>
              <p:nvPr/>
            </p:nvSpPr>
            <p:spPr bwMode="auto">
              <a:xfrm>
                <a:off x="7040880" y="2137410"/>
                <a:ext cx="762845" cy="514340"/>
              </a:xfrm>
              <a:prstGeom prst="rect">
                <a:avLst/>
              </a:prstGeom>
              <a:solidFill>
                <a:schemeClr val="bg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Apple with solid fill">
                <a:extLst>
                  <a:ext uri="{FF2B5EF4-FFF2-40B4-BE49-F238E27FC236}">
                    <a16:creationId xmlns:a16="http://schemas.microsoft.com/office/drawing/2014/main" id="{339960AA-49ED-43FB-B954-EECBD4EA0B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4046" y="2084065"/>
                <a:ext cx="621029" cy="621029"/>
              </a:xfrm>
              <a:prstGeom prst="rect">
                <a:avLst/>
              </a:prstGeom>
            </p:spPr>
          </p:pic>
        </p:grpSp>
      </p:grpSp>
    </p:spTree>
    <p:extLst>
      <p:ext uri="{BB962C8B-B14F-4D97-AF65-F5344CB8AC3E}">
        <p14:creationId xmlns:p14="http://schemas.microsoft.com/office/powerpoint/2010/main" val="224222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5D51-1527-4850-A83C-B7183ECFF98F}"/>
              </a:ext>
            </a:extLst>
          </p:cNvPr>
          <p:cNvSpPr>
            <a:spLocks noGrp="1"/>
          </p:cNvSpPr>
          <p:nvPr>
            <p:ph type="title"/>
          </p:nvPr>
        </p:nvSpPr>
        <p:spPr/>
        <p:txBody>
          <a:bodyPr/>
          <a:lstStyle/>
          <a:p>
            <a:r>
              <a:rPr lang="en-US" dirty="0"/>
              <a:t>What is Image Classification?</a:t>
            </a:r>
          </a:p>
        </p:txBody>
      </p:sp>
      <p:sp>
        <p:nvSpPr>
          <p:cNvPr id="3" name="Content Placeholder 2">
            <a:extLst>
              <a:ext uri="{FF2B5EF4-FFF2-40B4-BE49-F238E27FC236}">
                <a16:creationId xmlns:a16="http://schemas.microsoft.com/office/drawing/2014/main" id="{010D47A5-7C84-420E-8744-3F390A7D89A5}"/>
              </a:ext>
            </a:extLst>
          </p:cNvPr>
          <p:cNvSpPr>
            <a:spLocks noGrp="1"/>
          </p:cNvSpPr>
          <p:nvPr>
            <p:ph sz="quarter" idx="10"/>
          </p:nvPr>
        </p:nvSpPr>
        <p:spPr>
          <a:xfrm>
            <a:off x="419100" y="1456897"/>
            <a:ext cx="11340811" cy="990015"/>
          </a:xfrm>
        </p:spPr>
        <p:txBody>
          <a:bodyPr/>
          <a:lstStyle/>
          <a:p>
            <a:r>
              <a:rPr lang="en-US" dirty="0"/>
              <a:t>Train a model to predict the class label for the image</a:t>
            </a:r>
          </a:p>
          <a:p>
            <a:pPr lvl="1"/>
            <a:r>
              <a:rPr lang="en-US" dirty="0"/>
              <a:t>In other words, what is this a picture of?</a:t>
            </a:r>
          </a:p>
        </p:txBody>
      </p:sp>
      <p:pic>
        <p:nvPicPr>
          <p:cNvPr id="5" name="Picture 4" descr="A red apple on a white surface&#10;&#10;Description automatically generated">
            <a:extLst>
              <a:ext uri="{FF2B5EF4-FFF2-40B4-BE49-F238E27FC236}">
                <a16:creationId xmlns:a16="http://schemas.microsoft.com/office/drawing/2014/main" id="{413B5001-3B88-4519-BF12-504AEACD5B68}"/>
              </a:ext>
            </a:extLst>
          </p:cNvPr>
          <p:cNvPicPr>
            <a:picLocks noChangeAspect="1"/>
          </p:cNvPicPr>
          <p:nvPr/>
        </p:nvPicPr>
        <p:blipFill>
          <a:blip r:embed="rId2"/>
          <a:stretch>
            <a:fillRect/>
          </a:stretch>
        </p:blipFill>
        <p:spPr>
          <a:xfrm>
            <a:off x="885197" y="2929365"/>
            <a:ext cx="3398429" cy="2548822"/>
          </a:xfrm>
          <a:prstGeom prst="rect">
            <a:avLst/>
          </a:prstGeom>
        </p:spPr>
      </p:pic>
      <p:pic>
        <p:nvPicPr>
          <p:cNvPr id="7" name="Picture 6" descr="A yellow banana on a white surface&#10;&#10;Description automatically generated with medium confidence">
            <a:extLst>
              <a:ext uri="{FF2B5EF4-FFF2-40B4-BE49-F238E27FC236}">
                <a16:creationId xmlns:a16="http://schemas.microsoft.com/office/drawing/2014/main" id="{CFE68B20-9AC1-42E3-97A5-24B4F433FDC6}"/>
              </a:ext>
            </a:extLst>
          </p:cNvPr>
          <p:cNvPicPr>
            <a:picLocks noChangeAspect="1"/>
          </p:cNvPicPr>
          <p:nvPr/>
        </p:nvPicPr>
        <p:blipFill>
          <a:blip r:embed="rId3"/>
          <a:stretch>
            <a:fillRect/>
          </a:stretch>
        </p:blipFill>
        <p:spPr>
          <a:xfrm>
            <a:off x="4420512" y="2929366"/>
            <a:ext cx="3398429" cy="2548822"/>
          </a:xfrm>
          <a:prstGeom prst="rect">
            <a:avLst/>
          </a:prstGeom>
        </p:spPr>
      </p:pic>
      <p:pic>
        <p:nvPicPr>
          <p:cNvPr id="9" name="Picture 8" descr="A close up of an orange&#10;&#10;Description automatically generated with medium confidence">
            <a:extLst>
              <a:ext uri="{FF2B5EF4-FFF2-40B4-BE49-F238E27FC236}">
                <a16:creationId xmlns:a16="http://schemas.microsoft.com/office/drawing/2014/main" id="{9FFBC480-38C2-4581-9737-40157C3BCC56}"/>
              </a:ext>
            </a:extLst>
          </p:cNvPr>
          <p:cNvPicPr>
            <a:picLocks noChangeAspect="1"/>
          </p:cNvPicPr>
          <p:nvPr/>
        </p:nvPicPr>
        <p:blipFill>
          <a:blip r:embed="rId4"/>
          <a:stretch>
            <a:fillRect/>
          </a:stretch>
        </p:blipFill>
        <p:spPr>
          <a:xfrm>
            <a:off x="7955827" y="2929365"/>
            <a:ext cx="3398429" cy="2548822"/>
          </a:xfrm>
          <a:prstGeom prst="rect">
            <a:avLst/>
          </a:prstGeom>
        </p:spPr>
      </p:pic>
      <p:sp>
        <p:nvSpPr>
          <p:cNvPr id="10" name="TextBox 9">
            <a:extLst>
              <a:ext uri="{FF2B5EF4-FFF2-40B4-BE49-F238E27FC236}">
                <a16:creationId xmlns:a16="http://schemas.microsoft.com/office/drawing/2014/main" id="{CB8A8A29-189E-479D-AAAB-68F973CBF9D7}"/>
              </a:ext>
            </a:extLst>
          </p:cNvPr>
          <p:cNvSpPr txBox="1"/>
          <p:nvPr/>
        </p:nvSpPr>
        <p:spPr>
          <a:xfrm>
            <a:off x="2081548" y="5454161"/>
            <a:ext cx="100572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Apple</a:t>
            </a:r>
          </a:p>
        </p:txBody>
      </p:sp>
      <p:sp>
        <p:nvSpPr>
          <p:cNvPr id="11" name="TextBox 10">
            <a:extLst>
              <a:ext uri="{FF2B5EF4-FFF2-40B4-BE49-F238E27FC236}">
                <a16:creationId xmlns:a16="http://schemas.microsoft.com/office/drawing/2014/main" id="{84BA8430-3A47-47D1-9BD1-C6E6069D46C0}"/>
              </a:ext>
            </a:extLst>
          </p:cNvPr>
          <p:cNvSpPr txBox="1"/>
          <p:nvPr/>
        </p:nvSpPr>
        <p:spPr>
          <a:xfrm>
            <a:off x="5491347" y="5454161"/>
            <a:ext cx="12093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Banana</a:t>
            </a:r>
          </a:p>
        </p:txBody>
      </p:sp>
      <p:sp>
        <p:nvSpPr>
          <p:cNvPr id="12" name="TextBox 11">
            <a:extLst>
              <a:ext uri="{FF2B5EF4-FFF2-40B4-BE49-F238E27FC236}">
                <a16:creationId xmlns:a16="http://schemas.microsoft.com/office/drawing/2014/main" id="{4DD07BCD-9825-4281-9B60-08F4A21F81E4}"/>
              </a:ext>
            </a:extLst>
          </p:cNvPr>
          <p:cNvSpPr txBox="1"/>
          <p:nvPr/>
        </p:nvSpPr>
        <p:spPr>
          <a:xfrm>
            <a:off x="9043976" y="5454161"/>
            <a:ext cx="12221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Orange</a:t>
            </a:r>
          </a:p>
        </p:txBody>
      </p:sp>
    </p:spTree>
    <p:extLst>
      <p:ext uri="{BB962C8B-B14F-4D97-AF65-F5344CB8AC3E}">
        <p14:creationId xmlns:p14="http://schemas.microsoft.com/office/powerpoint/2010/main" val="2736926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D97058-18AF-4CF7-B9BB-953FAB49F756}"/>
              </a:ext>
            </a:extLst>
          </p:cNvPr>
          <p:cNvSpPr/>
          <p:nvPr/>
        </p:nvSpPr>
        <p:spPr bwMode="auto">
          <a:xfrm>
            <a:off x="5959117" y="2133612"/>
            <a:ext cx="6096000" cy="413030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3BECE47-5D05-447E-8D50-DAB708F99686}"/>
              </a:ext>
            </a:extLst>
          </p:cNvPr>
          <p:cNvSpPr>
            <a:spLocks noGrp="1"/>
          </p:cNvSpPr>
          <p:nvPr>
            <p:ph type="title"/>
          </p:nvPr>
        </p:nvSpPr>
        <p:spPr/>
        <p:txBody>
          <a:bodyPr/>
          <a:lstStyle/>
          <a:p>
            <a:r>
              <a:rPr lang="en-US" dirty="0"/>
              <a:t>Training an Image Classifier</a:t>
            </a:r>
          </a:p>
        </p:txBody>
      </p:sp>
      <p:sp>
        <p:nvSpPr>
          <p:cNvPr id="3" name="Content Placeholder 2">
            <a:extLst>
              <a:ext uri="{FF2B5EF4-FFF2-40B4-BE49-F238E27FC236}">
                <a16:creationId xmlns:a16="http://schemas.microsoft.com/office/drawing/2014/main" id="{8622D208-F330-45D6-ABFD-F779972BCE93}"/>
              </a:ext>
            </a:extLst>
          </p:cNvPr>
          <p:cNvSpPr>
            <a:spLocks noGrp="1"/>
          </p:cNvSpPr>
          <p:nvPr>
            <p:ph sz="quarter" idx="10"/>
          </p:nvPr>
        </p:nvSpPr>
        <p:spPr>
          <a:xfrm>
            <a:off x="241603" y="1456897"/>
            <a:ext cx="4081719" cy="553998"/>
          </a:xfrm>
        </p:spPr>
        <p:txBody>
          <a:bodyPr/>
          <a:lstStyle/>
          <a:p>
            <a:r>
              <a:rPr lang="en-US" dirty="0"/>
              <a:t>Use the Custom Vision Portal</a:t>
            </a:r>
          </a:p>
        </p:txBody>
      </p:sp>
      <p:sp>
        <p:nvSpPr>
          <p:cNvPr id="4" name="Content Placeholder 2">
            <a:extLst>
              <a:ext uri="{FF2B5EF4-FFF2-40B4-BE49-F238E27FC236}">
                <a16:creationId xmlns:a16="http://schemas.microsoft.com/office/drawing/2014/main" id="{85A12847-C085-4067-8806-7F1612C3D850}"/>
              </a:ext>
            </a:extLst>
          </p:cNvPr>
          <p:cNvSpPr txBox="1">
            <a:spLocks/>
          </p:cNvSpPr>
          <p:nvPr/>
        </p:nvSpPr>
        <p:spPr>
          <a:xfrm>
            <a:off x="5959117" y="1456897"/>
            <a:ext cx="4925851"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API / SDK</a:t>
            </a:r>
          </a:p>
        </p:txBody>
      </p:sp>
      <p:pic>
        <p:nvPicPr>
          <p:cNvPr id="6" name="Picture 5">
            <a:extLst>
              <a:ext uri="{FF2B5EF4-FFF2-40B4-BE49-F238E27FC236}">
                <a16:creationId xmlns:a16="http://schemas.microsoft.com/office/drawing/2014/main" id="{55D3466E-ECE2-4C47-BA99-CA30C9FBE8E5}"/>
              </a:ext>
            </a:extLst>
          </p:cNvPr>
          <p:cNvPicPr>
            <a:picLocks noChangeAspect="1"/>
          </p:cNvPicPr>
          <p:nvPr/>
        </p:nvPicPr>
        <p:blipFill>
          <a:blip r:embed="rId3"/>
          <a:stretch>
            <a:fillRect/>
          </a:stretch>
        </p:blipFill>
        <p:spPr>
          <a:xfrm>
            <a:off x="241603" y="2133612"/>
            <a:ext cx="5527694" cy="4091736"/>
          </a:xfrm>
          <a:prstGeom prst="rect">
            <a:avLst/>
          </a:prstGeom>
        </p:spPr>
      </p:pic>
      <p:sp>
        <p:nvSpPr>
          <p:cNvPr id="14" name="TextBox 13">
            <a:extLst>
              <a:ext uri="{FF2B5EF4-FFF2-40B4-BE49-F238E27FC236}">
                <a16:creationId xmlns:a16="http://schemas.microsoft.com/office/drawing/2014/main" id="{D6B1491D-2AA1-490F-8F03-2A6492C36649}"/>
              </a:ext>
            </a:extLst>
          </p:cNvPr>
          <p:cNvSpPr txBox="1"/>
          <p:nvPr/>
        </p:nvSpPr>
        <p:spPr>
          <a:xfrm>
            <a:off x="6014672" y="2210526"/>
            <a:ext cx="5696881" cy="2342180"/>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ighlight>
                  <a:srgbClr val="FFFF00"/>
                </a:highlight>
              </a:rPr>
              <a:t>REST API </a:t>
            </a:r>
            <a:r>
              <a:rPr lang="en-US" sz="2000" dirty="0">
                <a:gradFill>
                  <a:gsLst>
                    <a:gs pos="2917">
                      <a:schemeClr val="tx1"/>
                    </a:gs>
                    <a:gs pos="30000">
                      <a:schemeClr val="tx1"/>
                    </a:gs>
                  </a:gsLst>
                  <a:lin ang="5400000" scaled="0"/>
                </a:gradFill>
              </a:rPr>
              <a:t>or SDK for your preferred language</a:t>
            </a:r>
          </a:p>
          <a:p>
            <a:pPr>
              <a:lnSpc>
                <a:spcPct val="90000"/>
              </a:lnSpc>
              <a:spcAft>
                <a:spcPts val="600"/>
              </a:spcAft>
            </a:pPr>
            <a:endParaRPr lang="en-US" sz="20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Create a project, or retrieve an existing one</a:t>
            </a: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Create or retrieve class tags</a:t>
            </a: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Upload tagged images</a:t>
            </a: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Train the model</a:t>
            </a:r>
          </a:p>
        </p:txBody>
      </p:sp>
    </p:spTree>
    <p:extLst>
      <p:ext uri="{BB962C8B-B14F-4D97-AF65-F5344CB8AC3E}">
        <p14:creationId xmlns:p14="http://schemas.microsoft.com/office/powerpoint/2010/main" val="32154882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 Classify Images with Custom Vision</a:t>
            </a:r>
          </a:p>
        </p:txBody>
      </p:sp>
      <p:sp>
        <p:nvSpPr>
          <p:cNvPr id="3" name="Text Placeholder 3">
            <a:extLst>
              <a:ext uri="{FF2B5EF4-FFF2-40B4-BE49-F238E27FC236}">
                <a16:creationId xmlns:a16="http://schemas.microsoft.com/office/drawing/2014/main" id="{80322DC6-5FD9-422C-8D6F-4290C722133C}"/>
              </a:ext>
            </a:extLst>
          </p:cNvPr>
          <p:cNvSpPr txBox="1">
            <a:spLocks/>
          </p:cNvSpPr>
          <p:nvPr/>
        </p:nvSpPr>
        <p:spPr>
          <a:xfrm>
            <a:off x="466167"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Create a classification model</a:t>
            </a:r>
          </a:p>
        </p:txBody>
      </p:sp>
      <p:grpSp>
        <p:nvGrpSpPr>
          <p:cNvPr id="4" name="Group 3" descr="Icon of three dots and outward pointing chevrons on left and right">
            <a:extLst>
              <a:ext uri="{FF2B5EF4-FFF2-40B4-BE49-F238E27FC236}">
                <a16:creationId xmlns:a16="http://schemas.microsoft.com/office/drawing/2014/main" id="{02512EAD-2BE7-48F1-926A-352CD73C05D0}"/>
              </a:ext>
            </a:extLst>
          </p:cNvPr>
          <p:cNvGrpSpPr/>
          <p:nvPr/>
        </p:nvGrpSpPr>
        <p:grpSpPr>
          <a:xfrm>
            <a:off x="5199803" y="3368315"/>
            <a:ext cx="702132" cy="702232"/>
            <a:chOff x="3088645" y="5729498"/>
            <a:chExt cx="648328" cy="648420"/>
          </a:xfrm>
        </p:grpSpPr>
        <p:grpSp>
          <p:nvGrpSpPr>
            <p:cNvPr id="5" name="Group 4">
              <a:extLst>
                <a:ext uri="{FF2B5EF4-FFF2-40B4-BE49-F238E27FC236}">
                  <a16:creationId xmlns:a16="http://schemas.microsoft.com/office/drawing/2014/main" id="{CC757ED5-6D81-4E6E-822A-E1E21ADA6472}"/>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7" name="Freeform 5">
                <a:extLst>
                  <a:ext uri="{FF2B5EF4-FFF2-40B4-BE49-F238E27FC236}">
                    <a16:creationId xmlns:a16="http://schemas.microsoft.com/office/drawing/2014/main" id="{55E5932F-8CD6-4ED2-A1E9-B3731586BCD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Freeform 6">
                <a:extLst>
                  <a:ext uri="{FF2B5EF4-FFF2-40B4-BE49-F238E27FC236}">
                    <a16:creationId xmlns:a16="http://schemas.microsoft.com/office/drawing/2014/main" id="{EC9DA141-198B-48A9-AC0E-425F9010D030}"/>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6" name="Picture 5" descr="Icon of three dots and outward pointing chevrons on left and right">
              <a:extLst>
                <a:ext uri="{FF2B5EF4-FFF2-40B4-BE49-F238E27FC236}">
                  <a16:creationId xmlns:a16="http://schemas.microsoft.com/office/drawing/2014/main" id="{3968FE8B-5FA4-499A-9BA6-E04100620780}"/>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9" name="Text Placeholder 3">
            <a:extLst>
              <a:ext uri="{FF2B5EF4-FFF2-40B4-BE49-F238E27FC236}">
                <a16:creationId xmlns:a16="http://schemas.microsoft.com/office/drawing/2014/main" id="{7361D142-C753-423D-A5D6-46CF156C3D99}"/>
              </a:ext>
            </a:extLst>
          </p:cNvPr>
          <p:cNvSpPr txBox="1">
            <a:spLocks/>
          </p:cNvSpPr>
          <p:nvPr/>
        </p:nvSpPr>
        <p:spPr>
          <a:xfrm>
            <a:off x="6290065"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SDK with a </a:t>
            </a:r>
            <a:r>
              <a:rPr lang="en-US" i="1" dirty="0"/>
              <a:t>training</a:t>
            </a:r>
            <a:r>
              <a:rPr lang="en-US" dirty="0"/>
              <a:t> resource</a:t>
            </a:r>
          </a:p>
        </p:txBody>
      </p:sp>
      <p:grpSp>
        <p:nvGrpSpPr>
          <p:cNvPr id="10" name="Group 9" descr="Icon of three dots and outward pointing chevrons on left and right">
            <a:extLst>
              <a:ext uri="{FF2B5EF4-FFF2-40B4-BE49-F238E27FC236}">
                <a16:creationId xmlns:a16="http://schemas.microsoft.com/office/drawing/2014/main" id="{CCA65F3C-C576-40AD-9FA5-DE0F50BFBED5}"/>
              </a:ext>
            </a:extLst>
          </p:cNvPr>
          <p:cNvGrpSpPr/>
          <p:nvPr/>
        </p:nvGrpSpPr>
        <p:grpSpPr>
          <a:xfrm>
            <a:off x="11023701" y="3368315"/>
            <a:ext cx="702132" cy="702232"/>
            <a:chOff x="3088645" y="5729498"/>
            <a:chExt cx="648328" cy="648420"/>
          </a:xfrm>
        </p:grpSpPr>
        <p:grpSp>
          <p:nvGrpSpPr>
            <p:cNvPr id="11" name="Group 10">
              <a:extLst>
                <a:ext uri="{FF2B5EF4-FFF2-40B4-BE49-F238E27FC236}">
                  <a16:creationId xmlns:a16="http://schemas.microsoft.com/office/drawing/2014/main" id="{AB280BEC-0627-47D2-A822-B71FC257A3B7}"/>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13" name="Freeform 5">
                <a:extLst>
                  <a:ext uri="{FF2B5EF4-FFF2-40B4-BE49-F238E27FC236}">
                    <a16:creationId xmlns:a16="http://schemas.microsoft.com/office/drawing/2014/main" id="{F7062DDD-D884-4F7B-9331-F9C6CD08F23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 name="Freeform 6">
                <a:extLst>
                  <a:ext uri="{FF2B5EF4-FFF2-40B4-BE49-F238E27FC236}">
                    <a16:creationId xmlns:a16="http://schemas.microsoft.com/office/drawing/2014/main" id="{C648B3B7-0074-4421-BFF9-D6171C511C8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2" name="Picture 11" descr="Icon of three dots and outward pointing chevrons on left and right">
              <a:extLst>
                <a:ext uri="{FF2B5EF4-FFF2-40B4-BE49-F238E27FC236}">
                  <a16:creationId xmlns:a16="http://schemas.microsoft.com/office/drawing/2014/main" id="{64F4B621-3E9E-4976-A8B5-94A8F17FFE07}"/>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15" name="Text Placeholder 3">
            <a:extLst>
              <a:ext uri="{FF2B5EF4-FFF2-40B4-BE49-F238E27FC236}">
                <a16:creationId xmlns:a16="http://schemas.microsoft.com/office/drawing/2014/main" id="{24328576-8C18-4438-958F-B830AAE49D53}"/>
              </a:ext>
            </a:extLst>
          </p:cNvPr>
          <p:cNvSpPr txBox="1">
            <a:spLocks/>
          </p:cNvSpPr>
          <p:nvPr/>
        </p:nvSpPr>
        <p:spPr>
          <a:xfrm>
            <a:off x="3378116" y="426240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Custom Vision SDK with a </a:t>
            </a:r>
            <a:r>
              <a:rPr lang="en-US" i="1" dirty="0"/>
              <a:t>prediction</a:t>
            </a:r>
            <a:r>
              <a:rPr lang="en-US" dirty="0"/>
              <a:t> resource</a:t>
            </a:r>
          </a:p>
        </p:txBody>
      </p:sp>
      <p:grpSp>
        <p:nvGrpSpPr>
          <p:cNvPr id="16" name="Group 15" descr="Icon of three dots and outward pointing chevrons on left and right">
            <a:extLst>
              <a:ext uri="{FF2B5EF4-FFF2-40B4-BE49-F238E27FC236}">
                <a16:creationId xmlns:a16="http://schemas.microsoft.com/office/drawing/2014/main" id="{C7A46CCC-7A28-4DA5-88ED-013558B39B4C}"/>
              </a:ext>
            </a:extLst>
          </p:cNvPr>
          <p:cNvGrpSpPr/>
          <p:nvPr/>
        </p:nvGrpSpPr>
        <p:grpSpPr>
          <a:xfrm>
            <a:off x="8111752" y="5566775"/>
            <a:ext cx="702132" cy="702232"/>
            <a:chOff x="3088645" y="5729498"/>
            <a:chExt cx="648328" cy="648420"/>
          </a:xfrm>
        </p:grpSpPr>
        <p:grpSp>
          <p:nvGrpSpPr>
            <p:cNvPr id="18" name="Group 17">
              <a:extLst>
                <a:ext uri="{FF2B5EF4-FFF2-40B4-BE49-F238E27FC236}">
                  <a16:creationId xmlns:a16="http://schemas.microsoft.com/office/drawing/2014/main" id="{82008C24-AC7A-4B74-99BE-DD27DDE03E61}"/>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20" name="Freeform 5">
                <a:extLst>
                  <a:ext uri="{FF2B5EF4-FFF2-40B4-BE49-F238E27FC236}">
                    <a16:creationId xmlns:a16="http://schemas.microsoft.com/office/drawing/2014/main" id="{B0A3B96D-1B0E-44D7-B579-E3A30BDC6CA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27D5A4FD-BFF7-4DF7-84D3-623E418AA0A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dots and outward pointing chevrons on left and right">
              <a:extLst>
                <a:ext uri="{FF2B5EF4-FFF2-40B4-BE49-F238E27FC236}">
                  <a16:creationId xmlns:a16="http://schemas.microsoft.com/office/drawing/2014/main" id="{C3C1FDA9-6309-4059-AD46-7665EDD6C1BC}"/>
                </a:ext>
              </a:extLst>
            </p:cNvPr>
            <p:cNvPicPr>
              <a:picLocks noChangeAspect="1"/>
            </p:cNvPicPr>
            <p:nvPr/>
          </p:nvPicPr>
          <p:blipFill>
            <a:blip r:embed="rId3"/>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24804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a:t>
            </a:r>
            <a:r>
              <a:rPr lang="en-US" sz="3600" dirty="0"/>
              <a:t>Object Detection</a:t>
            </a:r>
            <a:endParaRPr lang="en-US" dirty="0"/>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9481061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832C6-F4A5-4728-82DE-85FDED224047}"/>
              </a:ext>
            </a:extLst>
          </p:cNvPr>
          <p:cNvSpPr>
            <a:spLocks noGrp="1"/>
          </p:cNvSpPr>
          <p:nvPr>
            <p:ph type="title"/>
          </p:nvPr>
        </p:nvSpPr>
        <p:spPr/>
        <p:txBody>
          <a:bodyPr/>
          <a:lstStyle/>
          <a:p>
            <a:r>
              <a:rPr lang="en-US" dirty="0"/>
              <a:t>What is Object Detection?</a:t>
            </a:r>
          </a:p>
        </p:txBody>
      </p:sp>
      <p:sp>
        <p:nvSpPr>
          <p:cNvPr id="5" name="Content Placeholder 4">
            <a:extLst>
              <a:ext uri="{FF2B5EF4-FFF2-40B4-BE49-F238E27FC236}">
                <a16:creationId xmlns:a16="http://schemas.microsoft.com/office/drawing/2014/main" id="{F4951897-6AA6-4945-B9E9-02408B358409}"/>
              </a:ext>
            </a:extLst>
          </p:cNvPr>
          <p:cNvSpPr>
            <a:spLocks noGrp="1"/>
          </p:cNvSpPr>
          <p:nvPr>
            <p:ph sz="quarter" idx="10"/>
          </p:nvPr>
        </p:nvSpPr>
        <p:spPr>
          <a:xfrm>
            <a:off x="419100" y="1456897"/>
            <a:ext cx="11340811" cy="990015"/>
          </a:xfrm>
        </p:spPr>
        <p:txBody>
          <a:bodyPr/>
          <a:lstStyle/>
          <a:p>
            <a:r>
              <a:rPr lang="en-US" dirty="0"/>
              <a:t>Train a model to detect and locate specific classes of object in images</a:t>
            </a:r>
          </a:p>
          <a:p>
            <a:pPr lvl="1"/>
            <a:r>
              <a:rPr lang="en-US" dirty="0"/>
              <a:t>In other words, what objects are in this image, and where?</a:t>
            </a:r>
          </a:p>
        </p:txBody>
      </p:sp>
      <p:pic>
        <p:nvPicPr>
          <p:cNvPr id="3" name="Picture 2" descr="An apple, a banana, and an orange &#10;">
            <a:extLst>
              <a:ext uri="{FF2B5EF4-FFF2-40B4-BE49-F238E27FC236}">
                <a16:creationId xmlns:a16="http://schemas.microsoft.com/office/drawing/2014/main" id="{FD80B3B6-87EF-47B2-8826-8172DE74B228}"/>
              </a:ext>
            </a:extLst>
          </p:cNvPr>
          <p:cNvPicPr>
            <a:picLocks noChangeAspect="1"/>
          </p:cNvPicPr>
          <p:nvPr/>
        </p:nvPicPr>
        <p:blipFill>
          <a:blip r:embed="rId2"/>
          <a:stretch>
            <a:fillRect/>
          </a:stretch>
        </p:blipFill>
        <p:spPr>
          <a:xfrm>
            <a:off x="3361925" y="2494347"/>
            <a:ext cx="5230879" cy="3923159"/>
          </a:xfrm>
          <a:prstGeom prst="rect">
            <a:avLst/>
          </a:prstGeom>
        </p:spPr>
      </p:pic>
      <p:sp>
        <p:nvSpPr>
          <p:cNvPr id="6" name="Rectangle 5">
            <a:extLst>
              <a:ext uri="{FF2B5EF4-FFF2-40B4-BE49-F238E27FC236}">
                <a16:creationId xmlns:a16="http://schemas.microsoft.com/office/drawing/2014/main" id="{1E07BDA5-D2D4-4E4D-ADEB-819EBA186507}"/>
              </a:ext>
            </a:extLst>
          </p:cNvPr>
          <p:cNvSpPr/>
          <p:nvPr/>
        </p:nvSpPr>
        <p:spPr bwMode="auto">
          <a:xfrm>
            <a:off x="4095636" y="2989595"/>
            <a:ext cx="1527650" cy="1336010"/>
          </a:xfrm>
          <a:prstGeom prst="rect">
            <a:avLst/>
          </a:prstGeom>
          <a:noFill/>
          <a:ln w="38100">
            <a:solidFill>
              <a:srgbClr val="FFF1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C3613A8-4DFD-4022-83B6-131450763B53}"/>
              </a:ext>
            </a:extLst>
          </p:cNvPr>
          <p:cNvSpPr/>
          <p:nvPr/>
        </p:nvSpPr>
        <p:spPr bwMode="auto">
          <a:xfrm>
            <a:off x="6096000" y="2722667"/>
            <a:ext cx="1252053" cy="1336010"/>
          </a:xfrm>
          <a:prstGeom prst="rect">
            <a:avLst/>
          </a:prstGeom>
          <a:noFill/>
          <a:ln w="38100">
            <a:solidFill>
              <a:srgbClr val="FFF1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1DC3DA2-5CBD-401F-A252-EF37EC34B572}"/>
              </a:ext>
            </a:extLst>
          </p:cNvPr>
          <p:cNvSpPr/>
          <p:nvPr/>
        </p:nvSpPr>
        <p:spPr bwMode="auto">
          <a:xfrm>
            <a:off x="3610143" y="4226153"/>
            <a:ext cx="4707063" cy="2043236"/>
          </a:xfrm>
          <a:prstGeom prst="rect">
            <a:avLst/>
          </a:prstGeom>
          <a:noFill/>
          <a:ln w="38100">
            <a:solidFill>
              <a:srgbClr val="FFF1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09FAF7AA-9F3D-4493-AC6A-46BAA7387B66}"/>
              </a:ext>
            </a:extLst>
          </p:cNvPr>
          <p:cNvSpPr txBox="1"/>
          <p:nvPr/>
        </p:nvSpPr>
        <p:spPr>
          <a:xfrm>
            <a:off x="4090161" y="2802980"/>
            <a:ext cx="865121" cy="193899"/>
          </a:xfrm>
          <a:prstGeom prst="rect">
            <a:avLst/>
          </a:prstGeom>
          <a:solidFill>
            <a:srgbClr val="FFF100"/>
          </a:solidFill>
          <a:ln>
            <a:solidFill>
              <a:srgbClr val="FFF100"/>
            </a:solidFill>
          </a:ln>
        </p:spPr>
        <p:txBody>
          <a:bodyPr wrap="square" lIns="9144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Apple</a:t>
            </a:r>
          </a:p>
        </p:txBody>
      </p:sp>
      <p:sp>
        <p:nvSpPr>
          <p:cNvPr id="10" name="TextBox 9">
            <a:extLst>
              <a:ext uri="{FF2B5EF4-FFF2-40B4-BE49-F238E27FC236}">
                <a16:creationId xmlns:a16="http://schemas.microsoft.com/office/drawing/2014/main" id="{07B47655-E4D5-4BC5-B0A9-F9BFA67EB211}"/>
              </a:ext>
            </a:extLst>
          </p:cNvPr>
          <p:cNvSpPr txBox="1"/>
          <p:nvPr/>
        </p:nvSpPr>
        <p:spPr>
          <a:xfrm>
            <a:off x="3604668" y="4069183"/>
            <a:ext cx="865121" cy="193899"/>
          </a:xfrm>
          <a:prstGeom prst="rect">
            <a:avLst/>
          </a:prstGeom>
          <a:solidFill>
            <a:srgbClr val="FFF100"/>
          </a:solidFill>
          <a:ln>
            <a:solidFill>
              <a:srgbClr val="FFF100"/>
            </a:solidFill>
          </a:ln>
        </p:spPr>
        <p:txBody>
          <a:bodyPr wrap="square" lIns="9144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Banana</a:t>
            </a:r>
          </a:p>
        </p:txBody>
      </p:sp>
      <p:sp>
        <p:nvSpPr>
          <p:cNvPr id="11" name="TextBox 10">
            <a:extLst>
              <a:ext uri="{FF2B5EF4-FFF2-40B4-BE49-F238E27FC236}">
                <a16:creationId xmlns:a16="http://schemas.microsoft.com/office/drawing/2014/main" id="{38469AE4-8259-4CB7-8DA1-BE361222241D}"/>
              </a:ext>
            </a:extLst>
          </p:cNvPr>
          <p:cNvSpPr txBox="1"/>
          <p:nvPr/>
        </p:nvSpPr>
        <p:spPr>
          <a:xfrm>
            <a:off x="6089277" y="2536988"/>
            <a:ext cx="865121" cy="193899"/>
          </a:xfrm>
          <a:prstGeom prst="rect">
            <a:avLst/>
          </a:prstGeom>
          <a:solidFill>
            <a:srgbClr val="FFF100"/>
          </a:solidFill>
          <a:ln>
            <a:solidFill>
              <a:srgbClr val="FFF100"/>
            </a:solidFill>
          </a:ln>
        </p:spPr>
        <p:txBody>
          <a:bodyPr wrap="square" lIns="9144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Orange</a:t>
            </a:r>
          </a:p>
        </p:txBody>
      </p:sp>
    </p:spTree>
    <p:extLst>
      <p:ext uri="{BB962C8B-B14F-4D97-AF65-F5344CB8AC3E}">
        <p14:creationId xmlns:p14="http://schemas.microsoft.com/office/powerpoint/2010/main" val="1502428065"/>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FD81588-4547-4651-9BE6-743973C9C2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a4bc753f-e3bb-4cba-8373-da173ea1515c"/>
    <ds:schemaRef ds:uri="10db0749-eddb-4627-97e5-bcd86b41c8cd"/>
    <ds:schemaRef ds:uri="http://www.w3.org/XML/1998/namespac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5195</TotalTime>
  <Words>728</Words>
  <Application>Microsoft Office PowerPoint</Application>
  <PresentationFormat>Widescreen</PresentationFormat>
  <Paragraphs>120</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Microsoft Power Platform Template</vt:lpstr>
      <vt:lpstr>Module 9: Developing Custom Vision Solutions</vt:lpstr>
      <vt:lpstr> Module Agenda </vt:lpstr>
      <vt:lpstr>Lesson 1: Image Classification</vt:lpstr>
      <vt:lpstr>The Custom Vision Service</vt:lpstr>
      <vt:lpstr>What is Image Classification?</vt:lpstr>
      <vt:lpstr>Training an Image Classifier</vt:lpstr>
      <vt:lpstr>Lab – Classify Images with Custom Vision</vt:lpstr>
      <vt:lpstr>Lesson 2: Object Detection</vt:lpstr>
      <vt:lpstr>What is Object Detection?</vt:lpstr>
      <vt:lpstr>Training an Object Detector</vt:lpstr>
      <vt:lpstr>Labeling Images</vt:lpstr>
      <vt:lpstr>Lab – Detect Objects in Images with Custom Vision</vt:lpstr>
      <vt:lpstr>Module Review</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PowerPoint Template</dc:title>
  <dc:creator>Celene Abramson</dc:creator>
  <cp:lastModifiedBy>Lewis Yang</cp:lastModifiedBy>
  <cp:revision>600</cp:revision>
  <dcterms:created xsi:type="dcterms:W3CDTF">2020-04-30T00:33:59Z</dcterms:created>
  <dcterms:modified xsi:type="dcterms:W3CDTF">2022-06-27T13:59:03Z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ContentTypeId">
    <vt:lpwstr>0x010100D38D393254D930438EAEFA57144E97A1</vt:lpwstr>
  </property>
  <property fmtid="{D5CDD505-2E9C-101B-9397-08002B2CF9AE}" pid="9" name="MSIP_Label_fb50d67e-2428-41a1-85f0-bee73fd61572_Enabled">
    <vt:lpwstr>true</vt:lpwstr>
  </property>
  <property fmtid="{D5CDD505-2E9C-101B-9397-08002B2CF9AE}" pid="10" name="MSIP_Label_fb50d67e-2428-41a1-85f0-bee73fd61572_SetDate">
    <vt:lpwstr>2022-06-27T11:03:51Z</vt:lpwstr>
  </property>
  <property fmtid="{D5CDD505-2E9C-101B-9397-08002B2CF9AE}" pid="11" name="MSIP_Label_fb50d67e-2428-41a1-85f0-bee73fd61572_Method">
    <vt:lpwstr>Privileged</vt:lpwstr>
  </property>
  <property fmtid="{D5CDD505-2E9C-101B-9397-08002B2CF9AE}" pid="12" name="MSIP_Label_fb50d67e-2428-41a1-85f0-bee73fd61572_Name">
    <vt:lpwstr>Public Information - no protection</vt:lpwstr>
  </property>
  <property fmtid="{D5CDD505-2E9C-101B-9397-08002B2CF9AE}" pid="13" name="MSIP_Label_fb50d67e-2428-41a1-85f0-bee73fd61572_SiteId">
    <vt:lpwstr>3e04753a-ae5b-42d4-a86d-d6f05460f9e4</vt:lpwstr>
  </property>
  <property fmtid="{D5CDD505-2E9C-101B-9397-08002B2CF9AE}" pid="14" name="MSIP_Label_fb50d67e-2428-41a1-85f0-bee73fd61572_ActionId">
    <vt:lpwstr>1ba13ec6-a4f3-404d-8bd0-2fbc49003500</vt:lpwstr>
  </property>
  <property fmtid="{D5CDD505-2E9C-101B-9397-08002B2CF9AE}" pid="15" name="MSIP_Label_fb50d67e-2428-41a1-85f0-bee73fd61572_ContentBits">
    <vt:lpwstr>0</vt:lpwstr>
  </property>
</Properties>
</file>